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66" r:id="rId5"/>
    <p:sldMasterId id="2147483722" r:id="rId6"/>
    <p:sldMasterId id="2147483706" r:id="rId7"/>
    <p:sldMasterId id="2147483682" r:id="rId8"/>
    <p:sldMasterId id="2147483714" r:id="rId9"/>
  </p:sldMasterIdLst>
  <p:notesMasterIdLst>
    <p:notesMasterId r:id="rId34"/>
  </p:notesMasterIdLst>
  <p:handoutMasterIdLst>
    <p:handoutMasterId r:id="rId35"/>
  </p:handoutMasterIdLst>
  <p:sldIdLst>
    <p:sldId id="257" r:id="rId10"/>
    <p:sldId id="359" r:id="rId11"/>
    <p:sldId id="381" r:id="rId12"/>
    <p:sldId id="327" r:id="rId13"/>
    <p:sldId id="360"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80"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9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1" autoAdjust="0"/>
    <p:restoredTop sz="83873" autoAdjust="0"/>
  </p:normalViewPr>
  <p:slideViewPr>
    <p:cSldViewPr snapToGrid="0" snapToObjects="1">
      <p:cViewPr varScale="1">
        <p:scale>
          <a:sx n="56" d="100"/>
          <a:sy n="56" d="100"/>
        </p:scale>
        <p:origin x="1032" y="44"/>
      </p:cViewPr>
      <p:guideLst/>
    </p:cSldViewPr>
  </p:slideViewPr>
  <p:notesTextViewPr>
    <p:cViewPr>
      <p:scale>
        <a:sx n="1" d="1"/>
        <a:sy n="1" d="1"/>
      </p:scale>
      <p:origin x="0" y="0"/>
    </p:cViewPr>
  </p:notesText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1B76E75-B8F2-4290-A483-92D8B9077077}" type="datetimeFigureOut">
              <a:rPr lang="en-AU" smtClean="0"/>
              <a:t>6/02/2023</a:t>
            </a:fld>
            <a:endParaRPr lang="en-AU"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B75770F-1104-4184-808E-8047DF09CB24}" type="slidenum">
              <a:rPr lang="en-AU" smtClean="0"/>
              <a:t>‹#›</a:t>
            </a:fld>
            <a:endParaRPr lang="en-AU" dirty="0"/>
          </a:p>
        </p:txBody>
      </p:sp>
    </p:spTree>
    <p:extLst>
      <p:ext uri="{BB962C8B-B14F-4D97-AF65-F5344CB8AC3E}">
        <p14:creationId xmlns:p14="http://schemas.microsoft.com/office/powerpoint/2010/main" val="3040406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0691CDC-B347-4667-BF95-B644ED25518A}" type="datetimeFigureOut">
              <a:rPr lang="en-AU" smtClean="0"/>
              <a:t>6/02/2023</a:t>
            </a:fld>
            <a:endParaRPr lang="en-A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E859DE5-6198-4BAB-9E54-6171FE67BE0A}" type="slidenum">
              <a:rPr lang="en-AU" smtClean="0"/>
              <a:t>‹#›</a:t>
            </a:fld>
            <a:endParaRPr lang="en-AU" dirty="0"/>
          </a:p>
        </p:txBody>
      </p:sp>
    </p:spTree>
    <p:extLst>
      <p:ext uri="{BB962C8B-B14F-4D97-AF65-F5344CB8AC3E}">
        <p14:creationId xmlns:p14="http://schemas.microsoft.com/office/powerpoint/2010/main" val="336918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ALRC Future of Law Refor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EC79-20C3-8441-AE26-9B072C873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59B9AA-D4A6-604F-B738-13968C816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0088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BF65-792B-CD4B-B56C-6989A51CA6D5}"/>
              </a:ext>
            </a:extLst>
          </p:cNvPr>
          <p:cNvSpPr>
            <a:spLocks noGrp="1"/>
          </p:cNvSpPr>
          <p:nvPr>
            <p:ph type="title"/>
          </p:nvPr>
        </p:nvSpPr>
        <p:spPr>
          <a:xfrm>
            <a:off x="838200" y="365125"/>
            <a:ext cx="79248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09ABA3-EF1F-E346-B6EF-53A72B43EE8B}"/>
              </a:ext>
            </a:extLst>
          </p:cNvPr>
          <p:cNvSpPr>
            <a:spLocks noGrp="1"/>
          </p:cNvSpPr>
          <p:nvPr>
            <p:ph sz="half" idx="1"/>
          </p:nvPr>
        </p:nvSpPr>
        <p:spPr>
          <a:xfrm>
            <a:off x="838200" y="1825625"/>
            <a:ext cx="5181600" cy="34321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E0E170B-E95B-4743-B961-0F6C5C24E3EE}"/>
              </a:ext>
            </a:extLst>
          </p:cNvPr>
          <p:cNvSpPr>
            <a:spLocks noGrp="1"/>
          </p:cNvSpPr>
          <p:nvPr>
            <p:ph sz="half" idx="2"/>
          </p:nvPr>
        </p:nvSpPr>
        <p:spPr>
          <a:xfrm>
            <a:off x="6172200" y="1825625"/>
            <a:ext cx="5181600" cy="34321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769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A53E-7F88-6646-A8AF-154FB544C08E}"/>
              </a:ext>
            </a:extLst>
          </p:cNvPr>
          <p:cNvSpPr>
            <a:spLocks noGrp="1"/>
          </p:cNvSpPr>
          <p:nvPr>
            <p:ph type="title"/>
          </p:nvPr>
        </p:nvSpPr>
        <p:spPr>
          <a:xfrm>
            <a:off x="839788" y="365125"/>
            <a:ext cx="7923212"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FD04BA6-CA1D-824D-9F38-6F4BB75E139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86A7939-8AFD-7649-BC34-998EE73AAE5A}"/>
              </a:ext>
            </a:extLst>
          </p:cNvPr>
          <p:cNvSpPr>
            <a:spLocks noGrp="1"/>
          </p:cNvSpPr>
          <p:nvPr>
            <p:ph sz="half" idx="2"/>
          </p:nvPr>
        </p:nvSpPr>
        <p:spPr>
          <a:xfrm>
            <a:off x="839788" y="2505075"/>
            <a:ext cx="5157787" cy="267176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9A38AD-9757-8A43-A5F7-5F895A34CA76}"/>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B46861-EF45-2D4A-BC8A-45FF3C75043B}"/>
              </a:ext>
            </a:extLst>
          </p:cNvPr>
          <p:cNvSpPr>
            <a:spLocks noGrp="1"/>
          </p:cNvSpPr>
          <p:nvPr>
            <p:ph sz="quarter" idx="4"/>
          </p:nvPr>
        </p:nvSpPr>
        <p:spPr>
          <a:xfrm>
            <a:off x="6172200" y="2505075"/>
            <a:ext cx="5183188" cy="267176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3159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B486-DE35-E342-BD44-6E34E187D72C}"/>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CAFD452-942B-0F4C-96DE-634709A8711A}"/>
              </a:ext>
            </a:extLst>
          </p:cNvPr>
          <p:cNvSpPr>
            <a:spLocks noGrp="1"/>
          </p:cNvSpPr>
          <p:nvPr>
            <p:ph idx="1"/>
          </p:nvPr>
        </p:nvSpPr>
        <p:spPr>
          <a:xfrm>
            <a:off x="5183188" y="2066925"/>
            <a:ext cx="6172200" cy="395287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5B84B37-FDF6-8449-B047-5F8DF2FEC698}"/>
              </a:ext>
            </a:extLst>
          </p:cNvPr>
          <p:cNvSpPr>
            <a:spLocks noGrp="1"/>
          </p:cNvSpPr>
          <p:nvPr>
            <p:ph type="body" sz="half" idx="2"/>
          </p:nvPr>
        </p:nvSpPr>
        <p:spPr>
          <a:xfrm>
            <a:off x="839788" y="2057400"/>
            <a:ext cx="3932237" cy="3149600"/>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207006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605F-92C2-3644-9FEA-7B750EC318B1}"/>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9E21057E-71CD-954F-831C-AD27830470DC}"/>
              </a:ext>
            </a:extLst>
          </p:cNvPr>
          <p:cNvSpPr>
            <a:spLocks noGrp="1"/>
          </p:cNvSpPr>
          <p:nvPr>
            <p:ph type="pic" idx="1"/>
          </p:nvPr>
        </p:nvSpPr>
        <p:spPr>
          <a:xfrm>
            <a:off x="5180012" y="2057400"/>
            <a:ext cx="6172200" cy="395287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8D9DBE1-2023-A349-B961-43172205FDFC}"/>
              </a:ext>
            </a:extLst>
          </p:cNvPr>
          <p:cNvSpPr>
            <a:spLocks noGrp="1"/>
          </p:cNvSpPr>
          <p:nvPr>
            <p:ph type="body" sz="half" idx="2"/>
          </p:nvPr>
        </p:nvSpPr>
        <p:spPr>
          <a:xfrm>
            <a:off x="839788" y="2057400"/>
            <a:ext cx="3932237" cy="3136900"/>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39058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468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EC79-20C3-8441-AE26-9B072C873E43}"/>
              </a:ext>
            </a:extLst>
          </p:cNvPr>
          <p:cNvSpPr>
            <a:spLocks noGrp="1"/>
          </p:cNvSpPr>
          <p:nvPr>
            <p:ph type="ctrTitle"/>
          </p:nvPr>
        </p:nvSpPr>
        <p:spPr>
          <a:xfrm>
            <a:off x="1524000" y="1358899"/>
            <a:ext cx="9144000" cy="2151063"/>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F59B9AA-D4A6-604F-B738-13968C816DF5}"/>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9359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0D82-AF81-9A48-AFAB-4793F1E644A9}"/>
              </a:ext>
            </a:extLst>
          </p:cNvPr>
          <p:cNvSpPr>
            <a:spLocks noGrp="1"/>
          </p:cNvSpPr>
          <p:nvPr>
            <p:ph type="title"/>
          </p:nvPr>
        </p:nvSpPr>
        <p:spPr>
          <a:xfrm>
            <a:off x="838200" y="365125"/>
            <a:ext cx="79121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642B304-3DD0-BB42-9331-F97707F5E8A9}"/>
              </a:ext>
            </a:extLst>
          </p:cNvPr>
          <p:cNvSpPr>
            <a:spLocks noGrp="1"/>
          </p:cNvSpPr>
          <p:nvPr>
            <p:ph idx="1"/>
          </p:nvPr>
        </p:nvSpPr>
        <p:spPr>
          <a:xfrm>
            <a:off x="838200" y="1825625"/>
            <a:ext cx="10515600" cy="3444875"/>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6007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BF65-792B-CD4B-B56C-6989A51CA6D5}"/>
              </a:ext>
            </a:extLst>
          </p:cNvPr>
          <p:cNvSpPr>
            <a:spLocks noGrp="1"/>
          </p:cNvSpPr>
          <p:nvPr>
            <p:ph type="title"/>
          </p:nvPr>
        </p:nvSpPr>
        <p:spPr>
          <a:xfrm>
            <a:off x="838200" y="365125"/>
            <a:ext cx="79248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09ABA3-EF1F-E346-B6EF-53A72B43EE8B}"/>
              </a:ext>
            </a:extLst>
          </p:cNvPr>
          <p:cNvSpPr>
            <a:spLocks noGrp="1"/>
          </p:cNvSpPr>
          <p:nvPr>
            <p:ph sz="half" idx="1"/>
          </p:nvPr>
        </p:nvSpPr>
        <p:spPr>
          <a:xfrm>
            <a:off x="838200" y="1825625"/>
            <a:ext cx="5181600" cy="34321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E0E170B-E95B-4743-B961-0F6C5C24E3EE}"/>
              </a:ext>
            </a:extLst>
          </p:cNvPr>
          <p:cNvSpPr>
            <a:spLocks noGrp="1"/>
          </p:cNvSpPr>
          <p:nvPr>
            <p:ph sz="half" idx="2"/>
          </p:nvPr>
        </p:nvSpPr>
        <p:spPr>
          <a:xfrm>
            <a:off x="6172200" y="1825625"/>
            <a:ext cx="5181600" cy="34321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4850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A53E-7F88-6646-A8AF-154FB544C08E}"/>
              </a:ext>
            </a:extLst>
          </p:cNvPr>
          <p:cNvSpPr>
            <a:spLocks noGrp="1"/>
          </p:cNvSpPr>
          <p:nvPr>
            <p:ph type="title"/>
          </p:nvPr>
        </p:nvSpPr>
        <p:spPr>
          <a:xfrm>
            <a:off x="839788" y="365125"/>
            <a:ext cx="7923212"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FD04BA6-CA1D-824D-9F38-6F4BB75E139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86A7939-8AFD-7649-BC34-998EE73AAE5A}"/>
              </a:ext>
            </a:extLst>
          </p:cNvPr>
          <p:cNvSpPr>
            <a:spLocks noGrp="1"/>
          </p:cNvSpPr>
          <p:nvPr>
            <p:ph sz="half" idx="2"/>
          </p:nvPr>
        </p:nvSpPr>
        <p:spPr>
          <a:xfrm>
            <a:off x="839788" y="2505075"/>
            <a:ext cx="5157787" cy="267176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9A38AD-9757-8A43-A5F7-5F895A34CA76}"/>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B46861-EF45-2D4A-BC8A-45FF3C75043B}"/>
              </a:ext>
            </a:extLst>
          </p:cNvPr>
          <p:cNvSpPr>
            <a:spLocks noGrp="1"/>
          </p:cNvSpPr>
          <p:nvPr>
            <p:ph sz="quarter" idx="4"/>
          </p:nvPr>
        </p:nvSpPr>
        <p:spPr>
          <a:xfrm>
            <a:off x="6172200" y="2505075"/>
            <a:ext cx="5183188" cy="267176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3844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B486-DE35-E342-BD44-6E34E187D72C}"/>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CAFD452-942B-0F4C-96DE-634709A8711A}"/>
              </a:ext>
            </a:extLst>
          </p:cNvPr>
          <p:cNvSpPr>
            <a:spLocks noGrp="1"/>
          </p:cNvSpPr>
          <p:nvPr>
            <p:ph idx="1"/>
          </p:nvPr>
        </p:nvSpPr>
        <p:spPr>
          <a:xfrm>
            <a:off x="5183188" y="2066925"/>
            <a:ext cx="6172200" cy="395287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5B84B37-FDF6-8449-B047-5F8DF2FEC698}"/>
              </a:ext>
            </a:extLst>
          </p:cNvPr>
          <p:cNvSpPr>
            <a:spLocks noGrp="1"/>
          </p:cNvSpPr>
          <p:nvPr>
            <p:ph type="body" sz="half" idx="2"/>
          </p:nvPr>
        </p:nvSpPr>
        <p:spPr>
          <a:xfrm>
            <a:off x="839788" y="2057400"/>
            <a:ext cx="3932237" cy="3149600"/>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29374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0D82-AF81-9A48-AFAB-4793F1E64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2B304-3DD0-BB42-9331-F97707F5E8A9}"/>
              </a:ext>
            </a:extLst>
          </p:cNvPr>
          <p:cNvSpPr>
            <a:spLocks noGrp="1"/>
          </p:cNvSpPr>
          <p:nvPr>
            <p:ph idx="1"/>
          </p:nvPr>
        </p:nvSpPr>
        <p:spPr>
          <a:xfrm>
            <a:off x="838200" y="1825625"/>
            <a:ext cx="10515600" cy="3444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0662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605F-92C2-3644-9FEA-7B750EC318B1}"/>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9E21057E-71CD-954F-831C-AD27830470DC}"/>
              </a:ext>
            </a:extLst>
          </p:cNvPr>
          <p:cNvSpPr>
            <a:spLocks noGrp="1"/>
          </p:cNvSpPr>
          <p:nvPr>
            <p:ph type="pic" idx="1"/>
          </p:nvPr>
        </p:nvSpPr>
        <p:spPr>
          <a:xfrm>
            <a:off x="5180012" y="2057400"/>
            <a:ext cx="6172200" cy="395287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8D9DBE1-2023-A349-B961-43172205FDFC}"/>
              </a:ext>
            </a:extLst>
          </p:cNvPr>
          <p:cNvSpPr>
            <a:spLocks noGrp="1"/>
          </p:cNvSpPr>
          <p:nvPr>
            <p:ph type="body" sz="half" idx="2"/>
          </p:nvPr>
        </p:nvSpPr>
        <p:spPr>
          <a:xfrm>
            <a:off x="839788" y="2057400"/>
            <a:ext cx="3932237" cy="3136900"/>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878644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628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EC79-20C3-8441-AE26-9B072C873E43}"/>
              </a:ext>
            </a:extLst>
          </p:cNvPr>
          <p:cNvSpPr>
            <a:spLocks noGrp="1"/>
          </p:cNvSpPr>
          <p:nvPr>
            <p:ph type="ctrTitle"/>
          </p:nvPr>
        </p:nvSpPr>
        <p:spPr>
          <a:xfrm>
            <a:off x="1524000" y="1358899"/>
            <a:ext cx="9144000" cy="21510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59B9AA-D4A6-604F-B738-13968C816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9791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0D82-AF81-9A48-AFAB-4793F1E644A9}"/>
              </a:ext>
            </a:extLst>
          </p:cNvPr>
          <p:cNvSpPr>
            <a:spLocks noGrp="1"/>
          </p:cNvSpPr>
          <p:nvPr>
            <p:ph type="title"/>
          </p:nvPr>
        </p:nvSpPr>
        <p:spPr>
          <a:xfrm>
            <a:off x="838200" y="365125"/>
            <a:ext cx="79121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642B304-3DD0-BB42-9331-F97707F5E8A9}"/>
              </a:ext>
            </a:extLst>
          </p:cNvPr>
          <p:cNvSpPr>
            <a:spLocks noGrp="1"/>
          </p:cNvSpPr>
          <p:nvPr>
            <p:ph idx="1"/>
          </p:nvPr>
        </p:nvSpPr>
        <p:spPr>
          <a:xfrm>
            <a:off x="838200" y="1825625"/>
            <a:ext cx="10515600" cy="3444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9343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BF65-792B-CD4B-B56C-6989A51CA6D5}"/>
              </a:ext>
            </a:extLst>
          </p:cNvPr>
          <p:cNvSpPr>
            <a:spLocks noGrp="1"/>
          </p:cNvSpPr>
          <p:nvPr>
            <p:ph type="title"/>
          </p:nvPr>
        </p:nvSpPr>
        <p:spPr>
          <a:xfrm>
            <a:off x="838200" y="365125"/>
            <a:ext cx="79248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709ABA3-EF1F-E346-B6EF-53A72B43EE8B}"/>
              </a:ext>
            </a:extLst>
          </p:cNvPr>
          <p:cNvSpPr>
            <a:spLocks noGrp="1"/>
          </p:cNvSpPr>
          <p:nvPr>
            <p:ph sz="half" idx="1"/>
          </p:nvPr>
        </p:nvSpPr>
        <p:spPr>
          <a:xfrm>
            <a:off x="838200" y="1825625"/>
            <a:ext cx="5181600"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E170B-E95B-4743-B961-0F6C5C24E3EE}"/>
              </a:ext>
            </a:extLst>
          </p:cNvPr>
          <p:cNvSpPr>
            <a:spLocks noGrp="1"/>
          </p:cNvSpPr>
          <p:nvPr>
            <p:ph sz="half" idx="2"/>
          </p:nvPr>
        </p:nvSpPr>
        <p:spPr>
          <a:xfrm>
            <a:off x="6172200" y="1825625"/>
            <a:ext cx="5181600"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6830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A53E-7F88-6646-A8AF-154FB544C08E}"/>
              </a:ext>
            </a:extLst>
          </p:cNvPr>
          <p:cNvSpPr>
            <a:spLocks noGrp="1"/>
          </p:cNvSpPr>
          <p:nvPr>
            <p:ph type="title"/>
          </p:nvPr>
        </p:nvSpPr>
        <p:spPr>
          <a:xfrm>
            <a:off x="839788" y="365125"/>
            <a:ext cx="792321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D04BA6-CA1D-824D-9F38-6F4BB75E1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A7939-8AFD-7649-BC34-998EE73AAE5A}"/>
              </a:ext>
            </a:extLst>
          </p:cNvPr>
          <p:cNvSpPr>
            <a:spLocks noGrp="1"/>
          </p:cNvSpPr>
          <p:nvPr>
            <p:ph sz="half" idx="2"/>
          </p:nvPr>
        </p:nvSpPr>
        <p:spPr>
          <a:xfrm>
            <a:off x="839788" y="2505075"/>
            <a:ext cx="5157787"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9A38AD-9757-8A43-A5F7-5F895A34C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B46861-EF45-2D4A-BC8A-45FF3C75043B}"/>
              </a:ext>
            </a:extLst>
          </p:cNvPr>
          <p:cNvSpPr>
            <a:spLocks noGrp="1"/>
          </p:cNvSpPr>
          <p:nvPr>
            <p:ph sz="quarter" idx="4"/>
          </p:nvPr>
        </p:nvSpPr>
        <p:spPr>
          <a:xfrm>
            <a:off x="6172200" y="2505075"/>
            <a:ext cx="5183188"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414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B486-DE35-E342-BD44-6E34E187D7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AFD452-942B-0F4C-96DE-634709A8711A}"/>
              </a:ext>
            </a:extLst>
          </p:cNvPr>
          <p:cNvSpPr>
            <a:spLocks noGrp="1"/>
          </p:cNvSpPr>
          <p:nvPr>
            <p:ph idx="1"/>
          </p:nvPr>
        </p:nvSpPr>
        <p:spPr>
          <a:xfrm>
            <a:off x="5183188" y="2066925"/>
            <a:ext cx="6172200" cy="39528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B84B37-FDF6-8449-B047-5F8DF2FEC698}"/>
              </a:ext>
            </a:extLst>
          </p:cNvPr>
          <p:cNvSpPr>
            <a:spLocks noGrp="1"/>
          </p:cNvSpPr>
          <p:nvPr>
            <p:ph type="body" sz="half" idx="2"/>
          </p:nvPr>
        </p:nvSpPr>
        <p:spPr>
          <a:xfrm>
            <a:off x="839788" y="2057400"/>
            <a:ext cx="3932237" cy="3149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27368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605F-92C2-3644-9FEA-7B750EC31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21057E-71CD-954F-831C-AD27830470DC}"/>
              </a:ext>
            </a:extLst>
          </p:cNvPr>
          <p:cNvSpPr>
            <a:spLocks noGrp="1"/>
          </p:cNvSpPr>
          <p:nvPr>
            <p:ph type="pic" idx="1"/>
          </p:nvPr>
        </p:nvSpPr>
        <p:spPr>
          <a:xfrm>
            <a:off x="5180012" y="2057400"/>
            <a:ext cx="6172200" cy="3952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8D9DBE1-2023-A349-B961-43172205FDFC}"/>
              </a:ext>
            </a:extLst>
          </p:cNvPr>
          <p:cNvSpPr>
            <a:spLocks noGrp="1"/>
          </p:cNvSpPr>
          <p:nvPr>
            <p:ph type="body" sz="half" idx="2"/>
          </p:nvPr>
        </p:nvSpPr>
        <p:spPr>
          <a:xfrm>
            <a:off x="839788" y="2057400"/>
            <a:ext cx="3932237" cy="3136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8248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69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EC79-20C3-8441-AE26-9B072C873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59B9AA-D4A6-604F-B738-13968C816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50383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BF65-792B-CD4B-B56C-6989A51CA6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09ABA3-EF1F-E346-B6EF-53A72B43EE8B}"/>
              </a:ext>
            </a:extLst>
          </p:cNvPr>
          <p:cNvSpPr>
            <a:spLocks noGrp="1"/>
          </p:cNvSpPr>
          <p:nvPr>
            <p:ph sz="half" idx="1"/>
          </p:nvPr>
        </p:nvSpPr>
        <p:spPr>
          <a:xfrm>
            <a:off x="838200" y="1825625"/>
            <a:ext cx="5181600" cy="3432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E170B-E95B-4743-B961-0F6C5C24E3EE}"/>
              </a:ext>
            </a:extLst>
          </p:cNvPr>
          <p:cNvSpPr>
            <a:spLocks noGrp="1"/>
          </p:cNvSpPr>
          <p:nvPr>
            <p:ph sz="half" idx="2"/>
          </p:nvPr>
        </p:nvSpPr>
        <p:spPr>
          <a:xfrm>
            <a:off x="6172200" y="1825625"/>
            <a:ext cx="5181600" cy="3432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339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0D82-AF81-9A48-AFAB-4793F1E64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2B304-3DD0-BB42-9331-F97707F5E8A9}"/>
              </a:ext>
            </a:extLst>
          </p:cNvPr>
          <p:cNvSpPr>
            <a:spLocks noGrp="1"/>
          </p:cNvSpPr>
          <p:nvPr>
            <p:ph idx="1"/>
          </p:nvPr>
        </p:nvSpPr>
        <p:spPr>
          <a:xfrm>
            <a:off x="838200" y="1825625"/>
            <a:ext cx="10515600" cy="3444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9779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BF65-792B-CD4B-B56C-6989A51CA6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09ABA3-EF1F-E346-B6EF-53A72B43EE8B}"/>
              </a:ext>
            </a:extLst>
          </p:cNvPr>
          <p:cNvSpPr>
            <a:spLocks noGrp="1"/>
          </p:cNvSpPr>
          <p:nvPr>
            <p:ph sz="half" idx="1"/>
          </p:nvPr>
        </p:nvSpPr>
        <p:spPr>
          <a:xfrm>
            <a:off x="838200" y="1825625"/>
            <a:ext cx="5181600"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E170B-E95B-4743-B961-0F6C5C24E3EE}"/>
              </a:ext>
            </a:extLst>
          </p:cNvPr>
          <p:cNvSpPr>
            <a:spLocks noGrp="1"/>
          </p:cNvSpPr>
          <p:nvPr>
            <p:ph sz="half" idx="2"/>
          </p:nvPr>
        </p:nvSpPr>
        <p:spPr>
          <a:xfrm>
            <a:off x="6172200" y="1825625"/>
            <a:ext cx="5181600"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4800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A53E-7F88-6646-A8AF-154FB544C08E}"/>
              </a:ext>
            </a:extLst>
          </p:cNvPr>
          <p:cNvSpPr>
            <a:spLocks noGrp="1"/>
          </p:cNvSpPr>
          <p:nvPr>
            <p:ph type="title"/>
          </p:nvPr>
        </p:nvSpPr>
        <p:spPr>
          <a:xfrm>
            <a:off x="839788" y="790803"/>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D04BA6-CA1D-824D-9F38-6F4BB75E1390}"/>
              </a:ext>
            </a:extLst>
          </p:cNvPr>
          <p:cNvSpPr>
            <a:spLocks noGrp="1"/>
          </p:cNvSpPr>
          <p:nvPr>
            <p:ph type="body" idx="1"/>
          </p:nvPr>
        </p:nvSpPr>
        <p:spPr>
          <a:xfrm>
            <a:off x="839788" y="210684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A7939-8AFD-7649-BC34-998EE73AAE5A}"/>
              </a:ext>
            </a:extLst>
          </p:cNvPr>
          <p:cNvSpPr>
            <a:spLocks noGrp="1"/>
          </p:cNvSpPr>
          <p:nvPr>
            <p:ph sz="half" idx="2"/>
          </p:nvPr>
        </p:nvSpPr>
        <p:spPr>
          <a:xfrm>
            <a:off x="839788" y="2930753"/>
            <a:ext cx="5157787" cy="22876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9A38AD-9757-8A43-A5F7-5F895A34CA76}"/>
              </a:ext>
            </a:extLst>
          </p:cNvPr>
          <p:cNvSpPr>
            <a:spLocks noGrp="1"/>
          </p:cNvSpPr>
          <p:nvPr>
            <p:ph type="body" sz="quarter" idx="3"/>
          </p:nvPr>
        </p:nvSpPr>
        <p:spPr>
          <a:xfrm>
            <a:off x="6172200" y="210684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B46861-EF45-2D4A-BC8A-45FF3C75043B}"/>
              </a:ext>
            </a:extLst>
          </p:cNvPr>
          <p:cNvSpPr>
            <a:spLocks noGrp="1"/>
          </p:cNvSpPr>
          <p:nvPr>
            <p:ph sz="quarter" idx="4"/>
          </p:nvPr>
        </p:nvSpPr>
        <p:spPr>
          <a:xfrm>
            <a:off x="6172200" y="2930753"/>
            <a:ext cx="5183188" cy="31364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20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B486-DE35-E342-BD44-6E34E187D72C}"/>
              </a:ext>
            </a:extLst>
          </p:cNvPr>
          <p:cNvSpPr>
            <a:spLocks noGrp="1"/>
          </p:cNvSpPr>
          <p:nvPr>
            <p:ph type="title"/>
          </p:nvPr>
        </p:nvSpPr>
        <p:spPr>
          <a:xfrm>
            <a:off x="839788" y="977472"/>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AFD452-942B-0F4C-96DE-634709A8711A}"/>
              </a:ext>
            </a:extLst>
          </p:cNvPr>
          <p:cNvSpPr>
            <a:spLocks noGrp="1"/>
          </p:cNvSpPr>
          <p:nvPr>
            <p:ph idx="1"/>
          </p:nvPr>
        </p:nvSpPr>
        <p:spPr>
          <a:xfrm>
            <a:off x="5183188" y="987425"/>
            <a:ext cx="6172200" cy="49561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B84B37-FDF6-8449-B047-5F8DF2FEC698}"/>
              </a:ext>
            </a:extLst>
          </p:cNvPr>
          <p:cNvSpPr>
            <a:spLocks noGrp="1"/>
          </p:cNvSpPr>
          <p:nvPr>
            <p:ph type="body" sz="half" idx="2"/>
          </p:nvPr>
        </p:nvSpPr>
        <p:spPr>
          <a:xfrm>
            <a:off x="839788" y="2577672"/>
            <a:ext cx="3932237" cy="26293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67466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605F-92C2-3644-9FEA-7B750EC318B1}"/>
              </a:ext>
            </a:extLst>
          </p:cNvPr>
          <p:cNvSpPr>
            <a:spLocks noGrp="1"/>
          </p:cNvSpPr>
          <p:nvPr>
            <p:ph type="title"/>
          </p:nvPr>
        </p:nvSpPr>
        <p:spPr>
          <a:xfrm>
            <a:off x="839788" y="977473"/>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21057E-71CD-954F-831C-AD27830470DC}"/>
              </a:ext>
            </a:extLst>
          </p:cNvPr>
          <p:cNvSpPr>
            <a:spLocks noGrp="1"/>
          </p:cNvSpPr>
          <p:nvPr>
            <p:ph type="pic" idx="1"/>
          </p:nvPr>
        </p:nvSpPr>
        <p:spPr>
          <a:xfrm>
            <a:off x="5183188" y="987425"/>
            <a:ext cx="6172200" cy="49088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8D9DBE1-2023-A349-B961-43172205FDFC}"/>
              </a:ext>
            </a:extLst>
          </p:cNvPr>
          <p:cNvSpPr>
            <a:spLocks noGrp="1"/>
          </p:cNvSpPr>
          <p:nvPr>
            <p:ph type="body" sz="half" idx="2"/>
          </p:nvPr>
        </p:nvSpPr>
        <p:spPr>
          <a:xfrm>
            <a:off x="839788" y="2577673"/>
            <a:ext cx="3932237" cy="24988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7800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3966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EC79-20C3-8441-AE26-9B072C873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59B9AA-D4A6-604F-B738-13968C816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66591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0D82-AF81-9A48-AFAB-4793F1E64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2B304-3DD0-BB42-9331-F97707F5E8A9}"/>
              </a:ext>
            </a:extLst>
          </p:cNvPr>
          <p:cNvSpPr>
            <a:spLocks noGrp="1"/>
          </p:cNvSpPr>
          <p:nvPr>
            <p:ph idx="1"/>
          </p:nvPr>
        </p:nvSpPr>
        <p:spPr>
          <a:xfrm>
            <a:off x="838200" y="1825625"/>
            <a:ext cx="10515600" cy="3444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66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BF65-792B-CD4B-B56C-6989A51CA6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09ABA3-EF1F-E346-B6EF-53A72B43EE8B}"/>
              </a:ext>
            </a:extLst>
          </p:cNvPr>
          <p:cNvSpPr>
            <a:spLocks noGrp="1"/>
          </p:cNvSpPr>
          <p:nvPr>
            <p:ph sz="half" idx="1"/>
          </p:nvPr>
        </p:nvSpPr>
        <p:spPr>
          <a:xfrm>
            <a:off x="838200" y="1825625"/>
            <a:ext cx="5181600"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E170B-E95B-4743-B961-0F6C5C24E3EE}"/>
              </a:ext>
            </a:extLst>
          </p:cNvPr>
          <p:cNvSpPr>
            <a:spLocks noGrp="1"/>
          </p:cNvSpPr>
          <p:nvPr>
            <p:ph sz="half" idx="2"/>
          </p:nvPr>
        </p:nvSpPr>
        <p:spPr>
          <a:xfrm>
            <a:off x="6172200" y="1825625"/>
            <a:ext cx="5181600"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678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A53E-7F88-6646-A8AF-154FB544C08E}"/>
              </a:ext>
            </a:extLst>
          </p:cNvPr>
          <p:cNvSpPr>
            <a:spLocks noGrp="1"/>
          </p:cNvSpPr>
          <p:nvPr>
            <p:ph type="title"/>
          </p:nvPr>
        </p:nvSpPr>
        <p:spPr>
          <a:xfrm>
            <a:off x="839788" y="790803"/>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D04BA6-CA1D-824D-9F38-6F4BB75E1390}"/>
              </a:ext>
            </a:extLst>
          </p:cNvPr>
          <p:cNvSpPr>
            <a:spLocks noGrp="1"/>
          </p:cNvSpPr>
          <p:nvPr>
            <p:ph type="body" idx="1"/>
          </p:nvPr>
        </p:nvSpPr>
        <p:spPr>
          <a:xfrm>
            <a:off x="839788" y="210684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A7939-8AFD-7649-BC34-998EE73AAE5A}"/>
              </a:ext>
            </a:extLst>
          </p:cNvPr>
          <p:cNvSpPr>
            <a:spLocks noGrp="1"/>
          </p:cNvSpPr>
          <p:nvPr>
            <p:ph sz="half" idx="2"/>
          </p:nvPr>
        </p:nvSpPr>
        <p:spPr>
          <a:xfrm>
            <a:off x="839788" y="2930753"/>
            <a:ext cx="5157787" cy="22876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9A38AD-9757-8A43-A5F7-5F895A34CA76}"/>
              </a:ext>
            </a:extLst>
          </p:cNvPr>
          <p:cNvSpPr>
            <a:spLocks noGrp="1"/>
          </p:cNvSpPr>
          <p:nvPr>
            <p:ph type="body" sz="quarter" idx="3"/>
          </p:nvPr>
        </p:nvSpPr>
        <p:spPr>
          <a:xfrm>
            <a:off x="6172200" y="210684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B46861-EF45-2D4A-BC8A-45FF3C75043B}"/>
              </a:ext>
            </a:extLst>
          </p:cNvPr>
          <p:cNvSpPr>
            <a:spLocks noGrp="1"/>
          </p:cNvSpPr>
          <p:nvPr>
            <p:ph sz="quarter" idx="4"/>
          </p:nvPr>
        </p:nvSpPr>
        <p:spPr>
          <a:xfrm>
            <a:off x="6172200" y="2930753"/>
            <a:ext cx="5183188" cy="31364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824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A53E-7F88-6646-A8AF-154FB544C0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D04BA6-CA1D-824D-9F38-6F4BB75E1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6A7939-8AFD-7649-BC34-998EE73AAE5A}"/>
              </a:ext>
            </a:extLst>
          </p:cNvPr>
          <p:cNvSpPr>
            <a:spLocks noGrp="1"/>
          </p:cNvSpPr>
          <p:nvPr>
            <p:ph sz="half" idx="2"/>
          </p:nvPr>
        </p:nvSpPr>
        <p:spPr>
          <a:xfrm>
            <a:off x="839788" y="2505075"/>
            <a:ext cx="5157787" cy="2671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9A38AD-9757-8A43-A5F7-5F895A34C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B46861-EF45-2D4A-BC8A-45FF3C75043B}"/>
              </a:ext>
            </a:extLst>
          </p:cNvPr>
          <p:cNvSpPr>
            <a:spLocks noGrp="1"/>
          </p:cNvSpPr>
          <p:nvPr>
            <p:ph sz="quarter" idx="4"/>
          </p:nvPr>
        </p:nvSpPr>
        <p:spPr>
          <a:xfrm>
            <a:off x="6172200" y="2505075"/>
            <a:ext cx="5183188" cy="2671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6680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B486-DE35-E342-BD44-6E34E187D72C}"/>
              </a:ext>
            </a:extLst>
          </p:cNvPr>
          <p:cNvSpPr>
            <a:spLocks noGrp="1"/>
          </p:cNvSpPr>
          <p:nvPr>
            <p:ph type="title"/>
          </p:nvPr>
        </p:nvSpPr>
        <p:spPr>
          <a:xfrm>
            <a:off x="839788" y="977472"/>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AFD452-942B-0F4C-96DE-634709A8711A}"/>
              </a:ext>
            </a:extLst>
          </p:cNvPr>
          <p:cNvSpPr>
            <a:spLocks noGrp="1"/>
          </p:cNvSpPr>
          <p:nvPr>
            <p:ph idx="1"/>
          </p:nvPr>
        </p:nvSpPr>
        <p:spPr>
          <a:xfrm>
            <a:off x="5183188" y="987425"/>
            <a:ext cx="6172200" cy="49561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B84B37-FDF6-8449-B047-5F8DF2FEC698}"/>
              </a:ext>
            </a:extLst>
          </p:cNvPr>
          <p:cNvSpPr>
            <a:spLocks noGrp="1"/>
          </p:cNvSpPr>
          <p:nvPr>
            <p:ph type="body" sz="half" idx="2"/>
          </p:nvPr>
        </p:nvSpPr>
        <p:spPr>
          <a:xfrm>
            <a:off x="839788" y="2577672"/>
            <a:ext cx="3932237" cy="26293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21283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605F-92C2-3644-9FEA-7B750EC318B1}"/>
              </a:ext>
            </a:extLst>
          </p:cNvPr>
          <p:cNvSpPr>
            <a:spLocks noGrp="1"/>
          </p:cNvSpPr>
          <p:nvPr>
            <p:ph type="title"/>
          </p:nvPr>
        </p:nvSpPr>
        <p:spPr>
          <a:xfrm>
            <a:off x="839788" y="977473"/>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21057E-71CD-954F-831C-AD27830470DC}"/>
              </a:ext>
            </a:extLst>
          </p:cNvPr>
          <p:cNvSpPr>
            <a:spLocks noGrp="1"/>
          </p:cNvSpPr>
          <p:nvPr>
            <p:ph type="pic" idx="1"/>
          </p:nvPr>
        </p:nvSpPr>
        <p:spPr>
          <a:xfrm>
            <a:off x="5183188" y="987425"/>
            <a:ext cx="6172200" cy="49088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8D9DBE1-2023-A349-B961-43172205FDFC}"/>
              </a:ext>
            </a:extLst>
          </p:cNvPr>
          <p:cNvSpPr>
            <a:spLocks noGrp="1"/>
          </p:cNvSpPr>
          <p:nvPr>
            <p:ph type="body" sz="half" idx="2"/>
          </p:nvPr>
        </p:nvSpPr>
        <p:spPr>
          <a:xfrm>
            <a:off x="839788" y="2577673"/>
            <a:ext cx="3932237" cy="24988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5049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62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B486-DE35-E342-BD44-6E34E187D7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AFD452-942B-0F4C-96DE-634709A8711A}"/>
              </a:ext>
            </a:extLst>
          </p:cNvPr>
          <p:cNvSpPr>
            <a:spLocks noGrp="1"/>
          </p:cNvSpPr>
          <p:nvPr>
            <p:ph idx="1"/>
          </p:nvPr>
        </p:nvSpPr>
        <p:spPr>
          <a:xfrm>
            <a:off x="5183188" y="987425"/>
            <a:ext cx="6172200" cy="4219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B84B37-FDF6-8449-B047-5F8DF2FEC698}"/>
              </a:ext>
            </a:extLst>
          </p:cNvPr>
          <p:cNvSpPr>
            <a:spLocks noGrp="1"/>
          </p:cNvSpPr>
          <p:nvPr>
            <p:ph type="body" sz="half" idx="2"/>
          </p:nvPr>
        </p:nvSpPr>
        <p:spPr>
          <a:xfrm>
            <a:off x="839788" y="2057400"/>
            <a:ext cx="3932237" cy="3149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3596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605F-92C2-3644-9FEA-7B750EC31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21057E-71CD-954F-831C-AD27830470DC}"/>
              </a:ext>
            </a:extLst>
          </p:cNvPr>
          <p:cNvSpPr>
            <a:spLocks noGrp="1"/>
          </p:cNvSpPr>
          <p:nvPr>
            <p:ph type="pic" idx="1"/>
          </p:nvPr>
        </p:nvSpPr>
        <p:spPr>
          <a:xfrm>
            <a:off x="5183188" y="987425"/>
            <a:ext cx="6172200" cy="4206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8D9DBE1-2023-A349-B961-43172205FDFC}"/>
              </a:ext>
            </a:extLst>
          </p:cNvPr>
          <p:cNvSpPr>
            <a:spLocks noGrp="1"/>
          </p:cNvSpPr>
          <p:nvPr>
            <p:ph type="body" sz="half" idx="2"/>
          </p:nvPr>
        </p:nvSpPr>
        <p:spPr>
          <a:xfrm>
            <a:off x="839788" y="2057400"/>
            <a:ext cx="3932237" cy="3136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02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60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EC79-20C3-8441-AE26-9B072C873E43}"/>
              </a:ext>
            </a:extLst>
          </p:cNvPr>
          <p:cNvSpPr>
            <a:spLocks noGrp="1"/>
          </p:cNvSpPr>
          <p:nvPr>
            <p:ph type="ctrTitle"/>
          </p:nvPr>
        </p:nvSpPr>
        <p:spPr>
          <a:xfrm>
            <a:off x="1524000" y="1358899"/>
            <a:ext cx="9144000" cy="2151063"/>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F59B9AA-D4A6-604F-B738-13968C816DF5}"/>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2431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0D82-AF81-9A48-AFAB-4793F1E644A9}"/>
              </a:ext>
            </a:extLst>
          </p:cNvPr>
          <p:cNvSpPr>
            <a:spLocks noGrp="1"/>
          </p:cNvSpPr>
          <p:nvPr>
            <p:ph type="title"/>
          </p:nvPr>
        </p:nvSpPr>
        <p:spPr>
          <a:xfrm>
            <a:off x="838200" y="365125"/>
            <a:ext cx="79121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642B304-3DD0-BB42-9331-F97707F5E8A9}"/>
              </a:ext>
            </a:extLst>
          </p:cNvPr>
          <p:cNvSpPr>
            <a:spLocks noGrp="1"/>
          </p:cNvSpPr>
          <p:nvPr>
            <p:ph idx="1"/>
          </p:nvPr>
        </p:nvSpPr>
        <p:spPr>
          <a:xfrm>
            <a:off x="838200" y="1825625"/>
            <a:ext cx="10515600" cy="3444875"/>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88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1429887-4572-9E43-AC21-A4EEE4546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3F740A-7B9C-684F-AF2C-2C24F87E7228}"/>
              </a:ext>
            </a:extLst>
          </p:cNvPr>
          <p:cNvSpPr>
            <a:spLocks noGrp="1"/>
          </p:cNvSpPr>
          <p:nvPr>
            <p:ph type="body" idx="1"/>
          </p:nvPr>
        </p:nvSpPr>
        <p:spPr>
          <a:xfrm>
            <a:off x="838200" y="1825625"/>
            <a:ext cx="10515600" cy="34448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880389" y="5940903"/>
            <a:ext cx="3060000" cy="718519"/>
          </a:xfrm>
          <a:prstGeom prst="rect">
            <a:avLst/>
          </a:prstGeom>
        </p:spPr>
      </p:pic>
    </p:spTree>
    <p:extLst>
      <p:ext uri="{BB962C8B-B14F-4D97-AF65-F5344CB8AC3E}">
        <p14:creationId xmlns:p14="http://schemas.microsoft.com/office/powerpoint/2010/main" val="14460225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1429887-4572-9E43-AC21-A4EEE45464FD}"/>
              </a:ext>
            </a:extLst>
          </p:cNvPr>
          <p:cNvSpPr>
            <a:spLocks noGrp="1"/>
          </p:cNvSpPr>
          <p:nvPr>
            <p:ph type="title"/>
          </p:nvPr>
        </p:nvSpPr>
        <p:spPr>
          <a:xfrm>
            <a:off x="838200" y="365125"/>
            <a:ext cx="792742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3F740A-7B9C-684F-AF2C-2C24F87E7228}"/>
              </a:ext>
            </a:extLst>
          </p:cNvPr>
          <p:cNvSpPr>
            <a:spLocks noGrp="1"/>
          </p:cNvSpPr>
          <p:nvPr>
            <p:ph type="body" idx="1"/>
          </p:nvPr>
        </p:nvSpPr>
        <p:spPr>
          <a:xfrm>
            <a:off x="838200" y="1825625"/>
            <a:ext cx="10515600" cy="3444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9113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1429887-4572-9E43-AC21-A4EEE45464FD}"/>
              </a:ext>
            </a:extLst>
          </p:cNvPr>
          <p:cNvSpPr>
            <a:spLocks noGrp="1"/>
          </p:cNvSpPr>
          <p:nvPr>
            <p:ph type="title"/>
          </p:nvPr>
        </p:nvSpPr>
        <p:spPr>
          <a:xfrm>
            <a:off x="838200" y="365125"/>
            <a:ext cx="792742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3F740A-7B9C-684F-AF2C-2C24F87E7228}"/>
              </a:ext>
            </a:extLst>
          </p:cNvPr>
          <p:cNvSpPr>
            <a:spLocks noGrp="1"/>
          </p:cNvSpPr>
          <p:nvPr>
            <p:ph type="body" idx="1"/>
          </p:nvPr>
        </p:nvSpPr>
        <p:spPr>
          <a:xfrm>
            <a:off x="838200" y="1825625"/>
            <a:ext cx="10515600" cy="3444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21811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57665"/>
            <a:ext cx="12192000" cy="69156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1429887-4572-9E43-AC21-A4EEE45464FD}"/>
              </a:ext>
            </a:extLst>
          </p:cNvPr>
          <p:cNvSpPr>
            <a:spLocks noGrp="1"/>
          </p:cNvSpPr>
          <p:nvPr>
            <p:ph type="title"/>
          </p:nvPr>
        </p:nvSpPr>
        <p:spPr>
          <a:xfrm>
            <a:off x="838200" y="365125"/>
            <a:ext cx="792742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3F740A-7B9C-684F-AF2C-2C24F87E7228}"/>
              </a:ext>
            </a:extLst>
          </p:cNvPr>
          <p:cNvSpPr>
            <a:spLocks noGrp="1"/>
          </p:cNvSpPr>
          <p:nvPr>
            <p:ph type="body" idx="1"/>
          </p:nvPr>
        </p:nvSpPr>
        <p:spPr>
          <a:xfrm>
            <a:off x="838200" y="1825625"/>
            <a:ext cx="10515600" cy="3444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7950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429887-4572-9E43-AC21-A4EEE45464FD}"/>
              </a:ext>
            </a:extLst>
          </p:cNvPr>
          <p:cNvSpPr>
            <a:spLocks noGrp="1"/>
          </p:cNvSpPr>
          <p:nvPr>
            <p:ph type="title"/>
          </p:nvPr>
        </p:nvSpPr>
        <p:spPr>
          <a:xfrm>
            <a:off x="838200" y="80657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3F740A-7B9C-684F-AF2C-2C24F87E7228}"/>
              </a:ext>
            </a:extLst>
          </p:cNvPr>
          <p:cNvSpPr>
            <a:spLocks noGrp="1"/>
          </p:cNvSpPr>
          <p:nvPr>
            <p:ph type="body" idx="1"/>
          </p:nvPr>
        </p:nvSpPr>
        <p:spPr>
          <a:xfrm>
            <a:off x="838200" y="2267071"/>
            <a:ext cx="10515600" cy="29670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335428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2" name="Title Placeholder 1">
            <a:extLst>
              <a:ext uri="{FF2B5EF4-FFF2-40B4-BE49-F238E27FC236}">
                <a16:creationId xmlns:a16="http://schemas.microsoft.com/office/drawing/2014/main" id="{91429887-4572-9E43-AC21-A4EEE45464FD}"/>
              </a:ext>
            </a:extLst>
          </p:cNvPr>
          <p:cNvSpPr>
            <a:spLocks noGrp="1"/>
          </p:cNvSpPr>
          <p:nvPr>
            <p:ph type="title"/>
          </p:nvPr>
        </p:nvSpPr>
        <p:spPr>
          <a:xfrm>
            <a:off x="838200" y="80657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3F740A-7B9C-684F-AF2C-2C24F87E7228}"/>
              </a:ext>
            </a:extLst>
          </p:cNvPr>
          <p:cNvSpPr>
            <a:spLocks noGrp="1"/>
          </p:cNvSpPr>
          <p:nvPr>
            <p:ph type="body" idx="1"/>
          </p:nvPr>
        </p:nvSpPr>
        <p:spPr>
          <a:xfrm>
            <a:off x="838200" y="2267071"/>
            <a:ext cx="10515600" cy="29670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257146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https://law.unimelb.edu.au/centres/mccl/research/projects/projects/restoring-public-trust-in-charities"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018F-5225-E145-BE2A-954CAFFFD204}"/>
              </a:ext>
            </a:extLst>
          </p:cNvPr>
          <p:cNvSpPr>
            <a:spLocks noGrp="1"/>
          </p:cNvSpPr>
          <p:nvPr>
            <p:ph type="ctrTitle"/>
          </p:nvPr>
        </p:nvSpPr>
        <p:spPr>
          <a:xfrm>
            <a:off x="627961" y="1860556"/>
            <a:ext cx="10653312" cy="2061655"/>
          </a:xfrm>
        </p:spPr>
        <p:txBody>
          <a:bodyPr>
            <a:noAutofit/>
          </a:bodyPr>
          <a:lstStyle/>
          <a:p>
            <a:r>
              <a:rPr lang="en-AU" sz="4000" dirty="0">
                <a:solidFill>
                  <a:schemeClr val="accent1"/>
                </a:solidFill>
              </a:rPr>
              <a:t>Corporations, Financial Services and Charities – Regulatory Complexity and Coherence</a:t>
            </a:r>
            <a:endParaRPr lang="en-US" sz="4000" b="1" dirty="0">
              <a:solidFill>
                <a:schemeClr val="accent1"/>
              </a:solidFill>
            </a:endParaRPr>
          </a:p>
        </p:txBody>
      </p:sp>
      <p:sp>
        <p:nvSpPr>
          <p:cNvPr id="3" name="Subtitle 2">
            <a:extLst>
              <a:ext uri="{FF2B5EF4-FFF2-40B4-BE49-F238E27FC236}">
                <a16:creationId xmlns:a16="http://schemas.microsoft.com/office/drawing/2014/main" id="{EE849070-43AC-2449-988F-DACFE3502881}"/>
              </a:ext>
            </a:extLst>
          </p:cNvPr>
          <p:cNvSpPr>
            <a:spLocks noGrp="1"/>
          </p:cNvSpPr>
          <p:nvPr>
            <p:ph type="subTitle" idx="1"/>
          </p:nvPr>
        </p:nvSpPr>
        <p:spPr>
          <a:xfrm>
            <a:off x="1524000" y="4170423"/>
            <a:ext cx="9144000" cy="1855804"/>
          </a:xfrm>
        </p:spPr>
        <p:txBody>
          <a:bodyPr>
            <a:noAutofit/>
          </a:bodyPr>
          <a:lstStyle/>
          <a:p>
            <a:pPr>
              <a:lnSpc>
                <a:spcPct val="100000"/>
              </a:lnSpc>
            </a:pPr>
            <a:r>
              <a:rPr lang="en-US" sz="2000" dirty="0">
                <a:solidFill>
                  <a:schemeClr val="accent1"/>
                </a:solidFill>
              </a:rPr>
              <a:t>SCOLA 2023 Annual Conference </a:t>
            </a:r>
          </a:p>
          <a:p>
            <a:pPr>
              <a:lnSpc>
                <a:spcPct val="100000"/>
              </a:lnSpc>
            </a:pPr>
            <a:r>
              <a:rPr lang="en-US" sz="2000" dirty="0">
                <a:solidFill>
                  <a:schemeClr val="accent1"/>
                </a:solidFill>
              </a:rPr>
              <a:t>Melbourne, 6 February 2022</a:t>
            </a:r>
          </a:p>
          <a:p>
            <a:pPr>
              <a:lnSpc>
                <a:spcPct val="100000"/>
              </a:lnSpc>
            </a:pPr>
            <a:r>
              <a:rPr lang="en-US" sz="2000" dirty="0">
                <a:solidFill>
                  <a:schemeClr val="accent1"/>
                </a:solidFill>
              </a:rPr>
              <a:t>Swinburne University</a:t>
            </a:r>
          </a:p>
          <a:p>
            <a:r>
              <a:rPr lang="en-US" sz="2000" dirty="0"/>
              <a:t>Andrew Godwin &amp; Rosemary Langford</a:t>
            </a:r>
          </a:p>
        </p:txBody>
      </p:sp>
      <p:pic>
        <p:nvPicPr>
          <p:cNvPr id="6" name="Picture 5"/>
          <p:cNvPicPr>
            <a:picLocks noChangeAspect="1"/>
          </p:cNvPicPr>
          <p:nvPr/>
        </p:nvPicPr>
        <p:blipFill>
          <a:blip r:embed="rId2"/>
          <a:stretch>
            <a:fillRect/>
          </a:stretch>
        </p:blipFill>
        <p:spPr>
          <a:xfrm>
            <a:off x="9662540" y="163457"/>
            <a:ext cx="1409414" cy="1409414"/>
          </a:xfrm>
          <a:prstGeom prst="rect">
            <a:avLst/>
          </a:prstGeom>
        </p:spPr>
      </p:pic>
      <p:pic>
        <p:nvPicPr>
          <p:cNvPr id="7" name="Picture 6"/>
          <p:cNvPicPr>
            <a:picLocks noChangeAspect="1"/>
          </p:cNvPicPr>
          <p:nvPr/>
        </p:nvPicPr>
        <p:blipFill>
          <a:blip r:embed="rId3"/>
          <a:stretch>
            <a:fillRect/>
          </a:stretch>
        </p:blipFill>
        <p:spPr>
          <a:xfrm>
            <a:off x="474472" y="411669"/>
            <a:ext cx="4755155" cy="912990"/>
          </a:xfrm>
          <a:prstGeom prst="rect">
            <a:avLst/>
          </a:prstGeom>
        </p:spPr>
      </p:pic>
    </p:spTree>
    <p:extLst>
      <p:ext uri="{BB962C8B-B14F-4D97-AF65-F5344CB8AC3E}">
        <p14:creationId xmlns:p14="http://schemas.microsoft.com/office/powerpoint/2010/main" val="9680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991381" cy="1325563"/>
          </a:xfrm>
        </p:spPr>
        <p:txBody>
          <a:bodyPr/>
          <a:lstStyle/>
          <a:p>
            <a:r>
              <a:rPr lang="en-US" dirty="0">
                <a:solidFill>
                  <a:schemeClr val="accent1"/>
                </a:solidFill>
              </a:rPr>
              <a:t>Our thoughts</a:t>
            </a:r>
            <a:endParaRPr lang="en-AU" dirty="0">
              <a:solidFill>
                <a:schemeClr val="accent1"/>
              </a:solidFill>
            </a:endParaRPr>
          </a:p>
        </p:txBody>
      </p:sp>
      <p:sp>
        <p:nvSpPr>
          <p:cNvPr id="3" name="Content Placeholder 2"/>
          <p:cNvSpPr>
            <a:spLocks noGrp="1"/>
          </p:cNvSpPr>
          <p:nvPr>
            <p:ph idx="1"/>
          </p:nvPr>
        </p:nvSpPr>
        <p:spPr>
          <a:xfrm>
            <a:off x="838200" y="1825624"/>
            <a:ext cx="10515600" cy="4420939"/>
          </a:xfrm>
        </p:spPr>
        <p:txBody>
          <a:bodyPr>
            <a:normAutofit fontScale="92500" lnSpcReduction="10000"/>
          </a:bodyPr>
          <a:lstStyle/>
          <a:p>
            <a:pPr marL="457200" algn="just">
              <a:spcAft>
                <a:spcPts val="0"/>
              </a:spcAft>
            </a:pPr>
            <a:r>
              <a:rPr lang="en-US" dirty="0">
                <a:latin typeface="Times New Roman" panose="02020603050405020304" pitchFamily="18" charset="0"/>
                <a:ea typeface="Calibri" panose="020F0502020204030204" pitchFamily="34" charset="0"/>
                <a:cs typeface="Times New Roman (Body CS)"/>
              </a:rPr>
              <a:t>Logic?</a:t>
            </a:r>
            <a:endParaRPr lang="en-AU" dirty="0">
              <a:latin typeface="Times New Roman" panose="02020603050405020304" pitchFamily="18" charset="0"/>
              <a:ea typeface="Calibri" panose="020F0502020204030204" pitchFamily="34" charset="0"/>
              <a:cs typeface="Times New Roman (Body CS)"/>
            </a:endParaRPr>
          </a:p>
          <a:p>
            <a:pPr indent="0" algn="just">
              <a:spcAft>
                <a:spcPts val="0"/>
              </a:spcAft>
              <a:buNone/>
            </a:pPr>
            <a:endParaRPr lang="en-AU" dirty="0">
              <a:latin typeface="Times New Roman" panose="02020603050405020304" pitchFamily="18" charset="0"/>
              <a:ea typeface="Calibri" panose="020F0502020204030204" pitchFamily="34" charset="0"/>
              <a:cs typeface="Times New Roman (Body CS)"/>
            </a:endParaRPr>
          </a:p>
          <a:p>
            <a:pPr indent="0" algn="just">
              <a:spcAft>
                <a:spcPts val="0"/>
              </a:spcAft>
              <a:buNone/>
            </a:pPr>
            <a:r>
              <a:rPr lang="en-AU" sz="2600" i="1" dirty="0">
                <a:latin typeface="Times New Roman" panose="02020603050405020304" pitchFamily="18" charset="0"/>
                <a:ea typeface="Calibri" panose="020F0502020204030204" pitchFamily="34" charset="0"/>
                <a:cs typeface="Times New Roman (Body CS)"/>
              </a:rPr>
              <a:t>‘Logic would suggest that greater detail leads to greater clarity and greater certainty, particularly in terms of enabling the line to be drawn between conduct that is permitted and conduct that is prohibited … however, greater detail in legislation often leads to greater complexity, requiring the legislation to recognise extensive exceptions and qualifications in order to make it workable or fit for purpose.’</a:t>
            </a:r>
          </a:p>
          <a:p>
            <a:pPr indent="0" algn="just">
              <a:spcAft>
                <a:spcPts val="0"/>
              </a:spcAft>
              <a:buNone/>
            </a:pPr>
            <a:endParaRPr lang="en-AU" sz="2600" i="1" dirty="0">
              <a:latin typeface="Times New Roman" panose="02020603050405020304" pitchFamily="18" charset="0"/>
              <a:ea typeface="Calibri" panose="020F0502020204030204" pitchFamily="34" charset="0"/>
              <a:cs typeface="Times New Roman (Body CS)"/>
            </a:endParaRPr>
          </a:p>
          <a:p>
            <a:pPr lvl="1" indent="0" algn="just">
              <a:buNone/>
            </a:pPr>
            <a:r>
              <a:rPr lang="en-US" sz="2200" dirty="0">
                <a:latin typeface="Times New Roman" panose="02020603050405020304" pitchFamily="18" charset="0"/>
              </a:rPr>
              <a:t>- Andrew </a:t>
            </a:r>
            <a:r>
              <a:rPr lang="en-AU" sz="2200" dirty="0">
                <a:latin typeface="Times New Roman" panose="02020603050405020304" pitchFamily="18" charset="0"/>
              </a:rPr>
              <a:t>Godwin, Vivienne Brand and Rosemary Teele Langford, ‘Legislative Design – Clarifying the Legislative Porridge’ (2021) 38(5) </a:t>
            </a:r>
            <a:r>
              <a:rPr lang="en-AU" sz="2200" i="1" dirty="0">
                <a:latin typeface="Times New Roman" panose="02020603050405020304" pitchFamily="18" charset="0"/>
              </a:rPr>
              <a:t>Company and Securities Law Journal</a:t>
            </a:r>
            <a:r>
              <a:rPr lang="en-AU" sz="2200" dirty="0">
                <a:latin typeface="Times New Roman" panose="02020603050405020304" pitchFamily="18" charset="0"/>
              </a:rPr>
              <a:t> 280, 281</a:t>
            </a:r>
          </a:p>
          <a:p>
            <a:pPr lvl="1" indent="0" algn="just">
              <a:buNone/>
            </a:pPr>
            <a:endParaRPr lang="en-AU" sz="2200" dirty="0">
              <a:latin typeface="Times New Roman" panose="02020603050405020304" pitchFamily="18" charset="0"/>
            </a:endParaRPr>
          </a:p>
          <a:p>
            <a:pPr lvl="1" indent="0" algn="just">
              <a:buNone/>
            </a:pPr>
            <a:endParaRPr lang="en-AU" sz="2200" dirty="0">
              <a:latin typeface="Times New Roman" panose="02020603050405020304" pitchFamily="18" charset="0"/>
            </a:endParaRPr>
          </a:p>
          <a:p>
            <a:pPr lvl="1" indent="0" algn="just">
              <a:buNone/>
            </a:pPr>
            <a:endParaRPr lang="en-AU" sz="2200" dirty="0"/>
          </a:p>
          <a:p>
            <a:endParaRPr lang="en-AU" dirty="0"/>
          </a:p>
        </p:txBody>
      </p:sp>
    </p:spTree>
    <p:extLst>
      <p:ext uri="{BB962C8B-B14F-4D97-AF65-F5344CB8AC3E}">
        <p14:creationId xmlns:p14="http://schemas.microsoft.com/office/powerpoint/2010/main" val="406903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991381" cy="1325563"/>
          </a:xfrm>
        </p:spPr>
        <p:txBody>
          <a:bodyPr/>
          <a:lstStyle/>
          <a:p>
            <a:r>
              <a:rPr lang="en-US" dirty="0">
                <a:solidFill>
                  <a:schemeClr val="accent1"/>
                </a:solidFill>
              </a:rPr>
              <a:t>Metrics of (potential) complexity </a:t>
            </a:r>
            <a:endParaRPr lang="en-AU" dirty="0">
              <a:solidFill>
                <a:schemeClr val="accent1"/>
              </a:solidFill>
            </a:endParaRPr>
          </a:p>
        </p:txBody>
      </p:sp>
      <p:sp>
        <p:nvSpPr>
          <p:cNvPr id="3" name="Content Placeholder 2"/>
          <p:cNvSpPr>
            <a:spLocks noGrp="1"/>
          </p:cNvSpPr>
          <p:nvPr>
            <p:ph idx="1"/>
          </p:nvPr>
        </p:nvSpPr>
        <p:spPr>
          <a:xfrm>
            <a:off x="838200" y="1484101"/>
            <a:ext cx="10515600" cy="4420939"/>
          </a:xfrm>
        </p:spPr>
        <p:txBody>
          <a:bodyPr>
            <a:normAutofit fontScale="92500" lnSpcReduction="10000"/>
          </a:bodyPr>
          <a:lstStyle/>
          <a:p>
            <a:pPr marL="457200" algn="just">
              <a:spcAft>
                <a:spcPts val="0"/>
              </a:spcAft>
            </a:pPr>
            <a:r>
              <a:rPr lang="en-AU" sz="2200" b="1" dirty="0">
                <a:latin typeface="Times New Roman" panose="02020603050405020304" pitchFamily="18" charset="0"/>
              </a:rPr>
              <a:t>Metrics:</a:t>
            </a:r>
            <a:r>
              <a:rPr lang="en-AU" sz="2200" dirty="0">
                <a:latin typeface="Times New Roman" panose="02020603050405020304" pitchFamily="18" charset="0"/>
              </a:rPr>
              <a:t> refers to the potential quantitative measures of the complexity of a legislative feature. For example, relevant metrics relating to the complexity of definitions include the number of defined terms and the number of times they are used in a legislative text. </a:t>
            </a:r>
          </a:p>
          <a:p>
            <a:pPr marL="1028700" lvl="1" indent="-342900" algn="just">
              <a:buFontTx/>
              <a:buChar char="-"/>
            </a:pPr>
            <a:r>
              <a:rPr lang="en-US" sz="1800" dirty="0">
                <a:latin typeface="Times New Roman" panose="02020603050405020304" pitchFamily="18" charset="0"/>
              </a:rPr>
              <a:t>ALRC,</a:t>
            </a:r>
            <a:r>
              <a:rPr lang="en-US" sz="1800" i="1" dirty="0">
                <a:latin typeface="Times New Roman" panose="02020603050405020304" pitchFamily="18" charset="0"/>
              </a:rPr>
              <a:t> Interim Report A</a:t>
            </a:r>
            <a:r>
              <a:rPr lang="en-US" sz="1800" dirty="0">
                <a:latin typeface="Times New Roman" panose="02020603050405020304" pitchFamily="18" charset="0"/>
              </a:rPr>
              <a:t>, [3.28]</a:t>
            </a:r>
          </a:p>
          <a:p>
            <a:pPr marL="514350" indent="-285750" algn="just"/>
            <a:r>
              <a:rPr lang="en-AU" sz="2200" dirty="0">
                <a:latin typeface="Times New Roman" panose="02020603050405020304" pitchFamily="18" charset="0"/>
              </a:rPr>
              <a:t>Measuring legislative complexity should make it possible to identify particularly complex areas of legislation, and potentially to measure the implications of any proposed amendments in terms of reducing (or increasing) legislative complexity.</a:t>
            </a:r>
          </a:p>
          <a:p>
            <a:pPr marL="1028700" lvl="1" indent="-342900" algn="just">
              <a:buFontTx/>
              <a:buChar char="-"/>
            </a:pPr>
            <a:r>
              <a:rPr lang="en-US" sz="1800" dirty="0">
                <a:solidFill>
                  <a:prstClr val="black"/>
                </a:solidFill>
                <a:latin typeface="Times New Roman" panose="02020603050405020304" pitchFamily="18" charset="0"/>
              </a:rPr>
              <a:t>ALRC,</a:t>
            </a:r>
            <a:r>
              <a:rPr lang="en-US" sz="1800" i="1" dirty="0">
                <a:solidFill>
                  <a:prstClr val="black"/>
                </a:solidFill>
                <a:latin typeface="Times New Roman" panose="02020603050405020304" pitchFamily="18" charset="0"/>
              </a:rPr>
              <a:t> Interim Report A</a:t>
            </a:r>
            <a:r>
              <a:rPr lang="en-US" sz="1800" dirty="0">
                <a:solidFill>
                  <a:prstClr val="black"/>
                </a:solidFill>
                <a:latin typeface="Times New Roman" panose="02020603050405020304" pitchFamily="18" charset="0"/>
              </a:rPr>
              <a:t>, [3.29]</a:t>
            </a:r>
          </a:p>
          <a:p>
            <a:pPr marL="514350" lvl="1" indent="-285750" algn="just">
              <a:spcBef>
                <a:spcPts val="1000"/>
              </a:spcBef>
            </a:pPr>
            <a:r>
              <a:rPr lang="en-AU" sz="2200" dirty="0">
                <a:latin typeface="Times New Roman" panose="02020603050405020304" pitchFamily="18" charset="0"/>
              </a:rPr>
              <a:t>On a variety of metrics, such as length, structural intricacy, obligations, conditional statements, potentially duplicative provisions, prescription, language, and thematic diversity, the Corporations Act often stands in a class of its own for potential complexity. </a:t>
            </a:r>
          </a:p>
          <a:p>
            <a:pPr marL="1028700" lvl="1" indent="-342900" algn="just">
              <a:buFontTx/>
              <a:buChar char="-"/>
            </a:pPr>
            <a:r>
              <a:rPr lang="en-US" sz="1800" dirty="0">
                <a:solidFill>
                  <a:prstClr val="black"/>
                </a:solidFill>
                <a:latin typeface="Times New Roman" panose="02020603050405020304" pitchFamily="18" charset="0"/>
              </a:rPr>
              <a:t>ALRC,</a:t>
            </a:r>
            <a:r>
              <a:rPr lang="en-US" sz="1800" i="1" dirty="0">
                <a:solidFill>
                  <a:prstClr val="black"/>
                </a:solidFill>
                <a:latin typeface="Times New Roman" panose="02020603050405020304" pitchFamily="18" charset="0"/>
              </a:rPr>
              <a:t> Interim Report A</a:t>
            </a:r>
            <a:r>
              <a:rPr lang="en-US" sz="1800" dirty="0">
                <a:solidFill>
                  <a:prstClr val="black"/>
                </a:solidFill>
                <a:latin typeface="Times New Roman" panose="02020603050405020304" pitchFamily="18" charset="0"/>
              </a:rPr>
              <a:t>, [3.51]</a:t>
            </a:r>
          </a:p>
          <a:p>
            <a:pPr marL="514350" lvl="1" indent="-285750" algn="just">
              <a:spcBef>
                <a:spcPts val="1000"/>
              </a:spcBef>
            </a:pPr>
            <a:r>
              <a:rPr lang="en-US" sz="2200" dirty="0">
                <a:latin typeface="Times New Roman" panose="02020603050405020304" pitchFamily="18" charset="0"/>
              </a:rPr>
              <a:t>See also </a:t>
            </a:r>
            <a:r>
              <a:rPr lang="en-AU" sz="2200" dirty="0">
                <a:latin typeface="Times New Roman" panose="02020603050405020304" pitchFamily="18" charset="0"/>
              </a:rPr>
              <a:t>Australian Law Reform Commission, ‘Complexity and Legislative Design’ (Background Paper FSL2, October 2021) [67]–[68].</a:t>
            </a:r>
            <a:endParaRPr lang="en-US" sz="2200" dirty="0">
              <a:latin typeface="Times New Roman" panose="02020603050405020304" pitchFamily="18" charset="0"/>
            </a:endParaRPr>
          </a:p>
          <a:p>
            <a:pPr marL="514350" lvl="1" indent="-285750" algn="just">
              <a:spcBef>
                <a:spcPts val="1000"/>
              </a:spcBef>
            </a:pPr>
            <a:endParaRPr lang="en-US" sz="2200" dirty="0">
              <a:latin typeface="Times New Roman" panose="02020603050405020304" pitchFamily="18" charset="0"/>
            </a:endParaRPr>
          </a:p>
          <a:p>
            <a:pPr marL="514350" indent="-285750" algn="just"/>
            <a:endParaRPr lang="en-US" sz="2200" dirty="0">
              <a:latin typeface="Times New Roman" panose="02020603050405020304" pitchFamily="18" charset="0"/>
            </a:endParaRPr>
          </a:p>
          <a:p>
            <a:pPr marL="571500" indent="-342900" algn="just">
              <a:spcAft>
                <a:spcPts val="0"/>
              </a:spcAft>
              <a:buFontTx/>
              <a:buChar char="-"/>
            </a:pPr>
            <a:endParaRPr lang="en-AU" sz="2200" dirty="0">
              <a:latin typeface="Times New Roman" panose="02020603050405020304" pitchFamily="18" charset="0"/>
            </a:endParaRPr>
          </a:p>
          <a:p>
            <a:pPr lvl="1" indent="0" algn="just">
              <a:buNone/>
            </a:pPr>
            <a:endParaRPr lang="en-AU" sz="2200" dirty="0">
              <a:latin typeface="Times New Roman" panose="02020603050405020304" pitchFamily="18" charset="0"/>
            </a:endParaRPr>
          </a:p>
          <a:p>
            <a:pPr lvl="1" indent="0" algn="just">
              <a:buNone/>
            </a:pPr>
            <a:endParaRPr lang="en-AU" sz="2200" dirty="0">
              <a:latin typeface="Times New Roman" panose="02020603050405020304" pitchFamily="18" charset="0"/>
            </a:endParaRPr>
          </a:p>
          <a:p>
            <a:pPr lvl="1" indent="0" algn="just">
              <a:buNone/>
            </a:pPr>
            <a:endParaRPr lang="en-AU" sz="2200" dirty="0"/>
          </a:p>
          <a:p>
            <a:endParaRPr lang="en-AU" dirty="0"/>
          </a:p>
        </p:txBody>
      </p:sp>
    </p:spTree>
    <p:extLst>
      <p:ext uri="{BB962C8B-B14F-4D97-AF65-F5344CB8AC3E}">
        <p14:creationId xmlns:p14="http://schemas.microsoft.com/office/powerpoint/2010/main" val="47950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421039" cy="1325563"/>
          </a:xfrm>
        </p:spPr>
        <p:txBody>
          <a:bodyPr>
            <a:normAutofit/>
          </a:bodyPr>
          <a:lstStyle/>
          <a:p>
            <a:r>
              <a:rPr lang="en-US" sz="4200" dirty="0">
                <a:solidFill>
                  <a:schemeClr val="accent1"/>
                </a:solidFill>
              </a:rPr>
              <a:t>Complexity, coherence, and compliance</a:t>
            </a:r>
            <a:endParaRPr lang="en-AU" sz="4200" dirty="0">
              <a:solidFill>
                <a:schemeClr val="accent1"/>
              </a:solidFill>
            </a:endParaRPr>
          </a:p>
        </p:txBody>
      </p:sp>
      <p:pic>
        <p:nvPicPr>
          <p:cNvPr id="4" name="Content Placeholder 3"/>
          <p:cNvPicPr>
            <a:picLocks noGrp="1" noChangeAspect="1"/>
          </p:cNvPicPr>
          <p:nvPr>
            <p:ph idx="1"/>
          </p:nvPr>
        </p:nvPicPr>
        <p:blipFill>
          <a:blip r:embed="rId2"/>
          <a:stretch>
            <a:fillRect/>
          </a:stretch>
        </p:blipFill>
        <p:spPr>
          <a:xfrm>
            <a:off x="1024570" y="1687555"/>
            <a:ext cx="8306718" cy="3406240"/>
          </a:xfrm>
          <a:prstGeom prst="rect">
            <a:avLst/>
          </a:prstGeom>
        </p:spPr>
      </p:pic>
    </p:spTree>
    <p:extLst>
      <p:ext uri="{BB962C8B-B14F-4D97-AF65-F5344CB8AC3E}">
        <p14:creationId xmlns:p14="http://schemas.microsoft.com/office/powerpoint/2010/main" val="305459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472C4"/>
                </a:solidFill>
              </a:rPr>
              <a:t>Final thought</a:t>
            </a:r>
            <a:endParaRPr lang="en-AU" dirty="0"/>
          </a:p>
        </p:txBody>
      </p:sp>
      <p:sp>
        <p:nvSpPr>
          <p:cNvPr id="3" name="Content Placeholder 2"/>
          <p:cNvSpPr>
            <a:spLocks noGrp="1"/>
          </p:cNvSpPr>
          <p:nvPr>
            <p:ph idx="1"/>
          </p:nvPr>
        </p:nvSpPr>
        <p:spPr>
          <a:xfrm>
            <a:off x="838200" y="1690688"/>
            <a:ext cx="10515600" cy="4699095"/>
          </a:xfrm>
        </p:spPr>
        <p:txBody>
          <a:bodyPr>
            <a:normAutofit/>
          </a:bodyPr>
          <a:lstStyle/>
          <a:p>
            <a:pPr marL="0" indent="0">
              <a:buNone/>
            </a:pPr>
            <a:r>
              <a:rPr lang="en-AU" i="1" dirty="0"/>
              <a:t>…we should be clear in our diagnoses and realistic about the possible outcomes….This suggests an acknowledgment that some degree of complexity is necessary or unavoidable, and that the task is to find the optimal or necessary degree of complexity to achieve the system’s aims.</a:t>
            </a:r>
          </a:p>
          <a:p>
            <a:pPr marL="1028700" lvl="1" indent="-342900" algn="just">
              <a:lnSpc>
                <a:spcPct val="90000"/>
              </a:lnSpc>
              <a:buFontTx/>
              <a:buChar char="-"/>
            </a:pPr>
            <a:r>
              <a:rPr lang="en-AU" sz="2000" dirty="0">
                <a:latin typeface="Times New Roman" panose="02020603050405020304" pitchFamily="18" charset="0"/>
              </a:rPr>
              <a:t>Stephen Bottomley, ‘The Complexity of Corporate Law’ (2022) 44(3) </a:t>
            </a:r>
            <a:r>
              <a:rPr lang="en-AU" sz="2000" i="1" dirty="0">
                <a:latin typeface="Times New Roman" panose="02020603050405020304" pitchFamily="18" charset="0"/>
              </a:rPr>
              <a:t>Sydney Law Review </a:t>
            </a:r>
            <a:r>
              <a:rPr lang="en-AU" sz="2000" dirty="0">
                <a:latin typeface="Times New Roman" panose="02020603050405020304" pitchFamily="18" charset="0"/>
              </a:rPr>
              <a:t>415, 435</a:t>
            </a:r>
          </a:p>
          <a:p>
            <a:pPr marL="0" indent="0">
              <a:buNone/>
            </a:pPr>
            <a:r>
              <a:rPr lang="en-AU" i="1" dirty="0"/>
              <a:t>Just as clear contractual drafting is not about ‘dumbing down’ the text, clear legislation is not about avoiding complexity.</a:t>
            </a:r>
          </a:p>
          <a:p>
            <a:pPr marL="1028700" lvl="1" indent="-342900" algn="just">
              <a:lnSpc>
                <a:spcPct val="90000"/>
              </a:lnSpc>
              <a:buFontTx/>
              <a:buChar char="-"/>
            </a:pPr>
            <a:r>
              <a:rPr lang="en-US" sz="2000" dirty="0">
                <a:latin typeface="Times New Roman" panose="02020603050405020304" pitchFamily="18" charset="0"/>
              </a:rPr>
              <a:t>Me!</a:t>
            </a:r>
            <a:endParaRPr lang="en-AU" sz="2000" dirty="0">
              <a:latin typeface="Times New Roman" panose="02020603050405020304" pitchFamily="18" charset="0"/>
            </a:endParaRPr>
          </a:p>
        </p:txBody>
      </p:sp>
    </p:spTree>
    <p:extLst>
      <p:ext uri="{BB962C8B-B14F-4D97-AF65-F5344CB8AC3E}">
        <p14:creationId xmlns:p14="http://schemas.microsoft.com/office/powerpoint/2010/main" val="2291229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F8A0-590B-3F1D-B559-29D4CA9A0535}"/>
              </a:ext>
            </a:extLst>
          </p:cNvPr>
          <p:cNvSpPr>
            <a:spLocks noGrp="1"/>
          </p:cNvSpPr>
          <p:nvPr>
            <p:ph type="title"/>
          </p:nvPr>
        </p:nvSpPr>
        <p:spPr/>
        <p:txBody>
          <a:bodyPr>
            <a:normAutofit/>
          </a:bodyPr>
          <a:lstStyle/>
          <a:p>
            <a:r>
              <a:rPr lang="en-US" sz="4000" dirty="0">
                <a:solidFill>
                  <a:schemeClr val="accent1"/>
                </a:solidFill>
              </a:rPr>
              <a:t>Governance and Regulation of Charities: Context</a:t>
            </a:r>
          </a:p>
        </p:txBody>
      </p:sp>
      <p:sp>
        <p:nvSpPr>
          <p:cNvPr id="3" name="Content Placeholder 2">
            <a:extLst>
              <a:ext uri="{FF2B5EF4-FFF2-40B4-BE49-F238E27FC236}">
                <a16:creationId xmlns:a16="http://schemas.microsoft.com/office/drawing/2014/main" id="{00132B34-76EA-A10B-CB64-7F14DF988751}"/>
              </a:ext>
            </a:extLst>
          </p:cNvPr>
          <p:cNvSpPr>
            <a:spLocks noGrp="1"/>
          </p:cNvSpPr>
          <p:nvPr>
            <p:ph idx="1"/>
          </p:nvPr>
        </p:nvSpPr>
        <p:spPr>
          <a:xfrm>
            <a:off x="838200" y="1838151"/>
            <a:ext cx="10515600" cy="3823613"/>
          </a:xfrm>
        </p:spPr>
        <p:txBody>
          <a:bodyPr>
            <a:noAutofit/>
          </a:bodyPr>
          <a:lstStyle/>
          <a:p>
            <a:r>
              <a:rPr lang="en-AU" sz="2400" dirty="0">
                <a:effectLst/>
                <a:ea typeface="DengXian" panose="02010600030101010101" pitchFamily="2" charset="-122"/>
              </a:rPr>
              <a:t>ARC DECRA Project: Restoring Public Trust in Charities – Reforming Governance and Enforcement</a:t>
            </a:r>
            <a:r>
              <a:rPr lang="en-AU" sz="2400" dirty="0">
                <a:effectLst/>
              </a:rPr>
              <a:t> </a:t>
            </a:r>
          </a:p>
          <a:p>
            <a:pPr lvl="1"/>
            <a:r>
              <a:rPr lang="en-US" dirty="0">
                <a:hlinkClick r:id="rId2"/>
              </a:rPr>
              <a:t>https://law.unimelb.edu.au/centres/mccl/research/projects/projects/restoring-public-trust-in-charities</a:t>
            </a:r>
            <a:endParaRPr lang="en-AU" dirty="0"/>
          </a:p>
          <a:p>
            <a:pPr lvl="1"/>
            <a:r>
              <a:rPr lang="en-AU" dirty="0"/>
              <a:t>Comprehensive comparative investigation of governance and regulation in the charitable sector in a number of jurisdictions with the aim of making recommendations for legislative and policy reform</a:t>
            </a:r>
          </a:p>
          <a:p>
            <a:pPr lvl="1"/>
            <a:r>
              <a:rPr lang="en-AU" dirty="0"/>
              <a:t>Charities face many challenges due to increased regulation in a multitude of areas</a:t>
            </a:r>
            <a:endParaRPr lang="en-US" dirty="0"/>
          </a:p>
        </p:txBody>
      </p:sp>
    </p:spTree>
    <p:extLst>
      <p:ext uri="{BB962C8B-B14F-4D97-AF65-F5344CB8AC3E}">
        <p14:creationId xmlns:p14="http://schemas.microsoft.com/office/powerpoint/2010/main" val="755864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ABC3-274C-2B14-3C5E-0167A9027DF1}"/>
              </a:ext>
            </a:extLst>
          </p:cNvPr>
          <p:cNvSpPr>
            <a:spLocks noGrp="1"/>
          </p:cNvSpPr>
          <p:nvPr>
            <p:ph type="title"/>
          </p:nvPr>
        </p:nvSpPr>
        <p:spPr>
          <a:xfrm>
            <a:off x="1902912" y="2196"/>
            <a:ext cx="9257777" cy="1325563"/>
          </a:xfrm>
        </p:spPr>
        <p:txBody>
          <a:bodyPr>
            <a:normAutofit/>
          </a:bodyPr>
          <a:lstStyle/>
          <a:p>
            <a:r>
              <a:rPr lang="en-US" sz="3600" dirty="0">
                <a:solidFill>
                  <a:schemeClr val="accent1"/>
                </a:solidFill>
              </a:rPr>
              <a:t>Causes of complexity - Governance</a:t>
            </a:r>
          </a:p>
        </p:txBody>
      </p:sp>
      <p:sp>
        <p:nvSpPr>
          <p:cNvPr id="3" name="Content Placeholder 2">
            <a:extLst>
              <a:ext uri="{FF2B5EF4-FFF2-40B4-BE49-F238E27FC236}">
                <a16:creationId xmlns:a16="http://schemas.microsoft.com/office/drawing/2014/main" id="{F4063219-46B1-842F-5649-456F5F104607}"/>
              </a:ext>
            </a:extLst>
          </p:cNvPr>
          <p:cNvSpPr>
            <a:spLocks noGrp="1"/>
          </p:cNvSpPr>
          <p:nvPr>
            <p:ph idx="1"/>
          </p:nvPr>
        </p:nvSpPr>
        <p:spPr>
          <a:xfrm>
            <a:off x="838200" y="1327759"/>
            <a:ext cx="10515600" cy="4935255"/>
          </a:xfrm>
        </p:spPr>
        <p:txBody>
          <a:bodyPr>
            <a:normAutofit/>
          </a:bodyPr>
          <a:lstStyle/>
          <a:p>
            <a:r>
              <a:rPr lang="en-US" sz="2400" dirty="0"/>
              <a:t>New ACNC regime in 2012</a:t>
            </a:r>
          </a:p>
          <a:p>
            <a:pPr lvl="1"/>
            <a:r>
              <a:rPr lang="en-US" dirty="0"/>
              <a:t>Governance Standard 5 – requires registered charities to take reasonable steps to make sure that ‘responsible persons’ comply with a number of duties</a:t>
            </a:r>
          </a:p>
          <a:p>
            <a:pPr lvl="1"/>
            <a:r>
              <a:rPr lang="en-US" dirty="0"/>
              <a:t>Interface with </a:t>
            </a:r>
            <a:r>
              <a:rPr lang="en-US" i="1" dirty="0"/>
              <a:t>Corporations Act</a:t>
            </a:r>
          </a:p>
          <a:p>
            <a:pPr lvl="2"/>
            <a:r>
              <a:rPr lang="en-US" dirty="0"/>
              <a:t>Duties in ss 180-183, 191-193 ‘turned off’</a:t>
            </a:r>
          </a:p>
          <a:p>
            <a:pPr lvl="2"/>
            <a:r>
              <a:rPr lang="en-US" dirty="0"/>
              <a:t>Problems with registers, meetings</a:t>
            </a:r>
          </a:p>
          <a:p>
            <a:pPr lvl="1"/>
            <a:r>
              <a:rPr lang="en-US" dirty="0"/>
              <a:t>Multiple layers of overlapping duties and requirements</a:t>
            </a:r>
          </a:p>
          <a:p>
            <a:pPr lvl="2"/>
            <a:r>
              <a:rPr lang="en-US" dirty="0"/>
              <a:t>General law duties</a:t>
            </a:r>
          </a:p>
          <a:p>
            <a:pPr lvl="2"/>
            <a:r>
              <a:rPr lang="en-US" dirty="0"/>
              <a:t>Statutory duties</a:t>
            </a:r>
          </a:p>
          <a:p>
            <a:pPr lvl="2"/>
            <a:r>
              <a:rPr lang="en-US" dirty="0"/>
              <a:t>Indirect duties arising from Governance Standard 5</a:t>
            </a:r>
          </a:p>
          <a:p>
            <a:pPr lvl="2"/>
            <a:r>
              <a:rPr lang="en-US" dirty="0"/>
              <a:t>Requirements arising under codes, funding agreements, grant documents</a:t>
            </a:r>
          </a:p>
        </p:txBody>
      </p:sp>
    </p:spTree>
    <p:extLst>
      <p:ext uri="{BB962C8B-B14F-4D97-AF65-F5344CB8AC3E}">
        <p14:creationId xmlns:p14="http://schemas.microsoft.com/office/powerpoint/2010/main" val="3653640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172D-D900-E0CF-C2AF-A8BE804CB338}"/>
              </a:ext>
            </a:extLst>
          </p:cNvPr>
          <p:cNvSpPr>
            <a:spLocks noGrp="1"/>
          </p:cNvSpPr>
          <p:nvPr>
            <p:ph type="title"/>
          </p:nvPr>
        </p:nvSpPr>
        <p:spPr>
          <a:xfrm>
            <a:off x="838199" y="365125"/>
            <a:ext cx="9533351" cy="1325563"/>
          </a:xfrm>
        </p:spPr>
        <p:txBody>
          <a:bodyPr>
            <a:normAutofit/>
          </a:bodyPr>
          <a:lstStyle/>
          <a:p>
            <a:r>
              <a:rPr lang="en-US" sz="3600" dirty="0">
                <a:solidFill>
                  <a:schemeClr val="accent1"/>
                </a:solidFill>
              </a:rPr>
              <a:t>Complexity and incoherence - Governance</a:t>
            </a:r>
          </a:p>
        </p:txBody>
      </p:sp>
      <p:sp>
        <p:nvSpPr>
          <p:cNvPr id="3" name="Content Placeholder 2">
            <a:extLst>
              <a:ext uri="{FF2B5EF4-FFF2-40B4-BE49-F238E27FC236}">
                <a16:creationId xmlns:a16="http://schemas.microsoft.com/office/drawing/2014/main" id="{7F33518C-FF81-B8A5-BEEF-BB572F2C9ADA}"/>
              </a:ext>
            </a:extLst>
          </p:cNvPr>
          <p:cNvSpPr>
            <a:spLocks noGrp="1"/>
          </p:cNvSpPr>
          <p:nvPr>
            <p:ph idx="1"/>
          </p:nvPr>
        </p:nvSpPr>
        <p:spPr>
          <a:xfrm>
            <a:off x="838200" y="1825625"/>
            <a:ext cx="10515600" cy="4236972"/>
          </a:xfrm>
        </p:spPr>
        <p:txBody>
          <a:bodyPr>
            <a:normAutofit/>
          </a:bodyPr>
          <a:lstStyle/>
          <a:p>
            <a:r>
              <a:rPr lang="en-US" dirty="0"/>
              <a:t>Inconsistencies, gaps in coverage, problematic interaction</a:t>
            </a:r>
          </a:p>
          <a:p>
            <a:pPr lvl="1"/>
            <a:r>
              <a:rPr lang="en-US" dirty="0"/>
              <a:t>Rule of law concerns</a:t>
            </a:r>
          </a:p>
          <a:p>
            <a:pPr lvl="1"/>
            <a:r>
              <a:rPr lang="en-US" dirty="0"/>
              <a:t>ACNC Review Panel: ‘… the current system of different governance requirements is complex and confusing. It is unreasonable to expect volunteer directors working in the sector to understand and comply with multiple jurisdictional and sometimes inconsistent governance requirements …’</a:t>
            </a:r>
          </a:p>
          <a:p>
            <a:pPr lvl="1"/>
            <a:r>
              <a:rPr lang="en-US" dirty="0"/>
              <a:t>Reason is constitutional – no referral of power</a:t>
            </a:r>
          </a:p>
          <a:p>
            <a:pPr lvl="2"/>
            <a:r>
              <a:rPr lang="en-US" dirty="0"/>
              <a:t>Inconsistencies between state and federal frameworks </a:t>
            </a:r>
          </a:p>
        </p:txBody>
      </p:sp>
    </p:spTree>
    <p:extLst>
      <p:ext uri="{BB962C8B-B14F-4D97-AF65-F5344CB8AC3E}">
        <p14:creationId xmlns:p14="http://schemas.microsoft.com/office/powerpoint/2010/main" val="2997526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379B3-EF03-66D5-2CB3-330EA410E3E0}"/>
              </a:ext>
            </a:extLst>
          </p:cNvPr>
          <p:cNvSpPr>
            <a:spLocks noGrp="1"/>
          </p:cNvSpPr>
          <p:nvPr>
            <p:ph type="title"/>
          </p:nvPr>
        </p:nvSpPr>
        <p:spPr/>
        <p:txBody>
          <a:bodyPr>
            <a:normAutofit/>
          </a:bodyPr>
          <a:lstStyle/>
          <a:p>
            <a:r>
              <a:rPr lang="en-US" sz="3600" dirty="0">
                <a:solidFill>
                  <a:schemeClr val="accent1"/>
                </a:solidFill>
              </a:rPr>
              <a:t>Complexity - Regulation</a:t>
            </a:r>
          </a:p>
        </p:txBody>
      </p:sp>
      <p:sp>
        <p:nvSpPr>
          <p:cNvPr id="3" name="Content Placeholder 2">
            <a:extLst>
              <a:ext uri="{FF2B5EF4-FFF2-40B4-BE49-F238E27FC236}">
                <a16:creationId xmlns:a16="http://schemas.microsoft.com/office/drawing/2014/main" id="{3AA4142B-CA97-9B46-ECBF-3A13C4CE4705}"/>
              </a:ext>
            </a:extLst>
          </p:cNvPr>
          <p:cNvSpPr>
            <a:spLocks noGrp="1"/>
          </p:cNvSpPr>
          <p:nvPr>
            <p:ph idx="1"/>
          </p:nvPr>
        </p:nvSpPr>
        <p:spPr/>
        <p:txBody>
          <a:bodyPr>
            <a:normAutofit fontScale="92500"/>
          </a:bodyPr>
          <a:lstStyle/>
          <a:p>
            <a:r>
              <a:rPr lang="en-US" sz="2400" dirty="0"/>
              <a:t>Constitutional limitations also restrict the ACNC’s enforcement powers</a:t>
            </a:r>
          </a:p>
          <a:p>
            <a:pPr lvl="1"/>
            <a:r>
              <a:rPr lang="en-US" dirty="0"/>
              <a:t>Very limited possibilities for pursuing individuals</a:t>
            </a:r>
          </a:p>
          <a:p>
            <a:pPr lvl="1"/>
            <a:r>
              <a:rPr lang="en-US" dirty="0"/>
              <a:t>Very limited power against charities that are not ‘federally regulated entities’</a:t>
            </a:r>
          </a:p>
          <a:p>
            <a:pPr lvl="1"/>
            <a:r>
              <a:rPr lang="en-US" dirty="0"/>
              <a:t>Lack of power to protect a charity’s assets once deregistered </a:t>
            </a:r>
          </a:p>
          <a:p>
            <a:r>
              <a:rPr lang="en-US" sz="2400" dirty="0"/>
              <a:t>Restrictive secrecy provisions</a:t>
            </a:r>
          </a:p>
          <a:p>
            <a:r>
              <a:rPr lang="en-US" sz="2400" dirty="0"/>
              <a:t>Role of other regulators</a:t>
            </a:r>
          </a:p>
          <a:p>
            <a:pPr lvl="1"/>
            <a:r>
              <a:rPr lang="en-US" sz="2000" dirty="0"/>
              <a:t>Problematic interaction with ASIC regime</a:t>
            </a:r>
          </a:p>
          <a:p>
            <a:r>
              <a:rPr lang="en-US" sz="2400" dirty="0"/>
              <a:t>Concerns as to ACNC’s regulatory approach and increase in compliance focus</a:t>
            </a:r>
          </a:p>
          <a:p>
            <a:endParaRPr lang="en-US" dirty="0"/>
          </a:p>
        </p:txBody>
      </p:sp>
    </p:spTree>
    <p:extLst>
      <p:ext uri="{BB962C8B-B14F-4D97-AF65-F5344CB8AC3E}">
        <p14:creationId xmlns:p14="http://schemas.microsoft.com/office/powerpoint/2010/main" val="3480111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8FDF8-616A-53BE-DDFE-9CD15791FC36}"/>
              </a:ext>
            </a:extLst>
          </p:cNvPr>
          <p:cNvSpPr>
            <a:spLocks noGrp="1"/>
          </p:cNvSpPr>
          <p:nvPr>
            <p:ph type="title"/>
          </p:nvPr>
        </p:nvSpPr>
        <p:spPr>
          <a:xfrm>
            <a:off x="838199" y="365125"/>
            <a:ext cx="9646085" cy="1325563"/>
          </a:xfrm>
        </p:spPr>
        <p:txBody>
          <a:bodyPr>
            <a:normAutofit/>
          </a:bodyPr>
          <a:lstStyle/>
          <a:p>
            <a:r>
              <a:rPr lang="en-US" sz="3600" dirty="0">
                <a:solidFill>
                  <a:schemeClr val="accent1"/>
                </a:solidFill>
              </a:rPr>
              <a:t>Complexity – Reporting and Administration</a:t>
            </a:r>
          </a:p>
        </p:txBody>
      </p:sp>
      <p:sp>
        <p:nvSpPr>
          <p:cNvPr id="3" name="Content Placeholder 2">
            <a:extLst>
              <a:ext uri="{FF2B5EF4-FFF2-40B4-BE49-F238E27FC236}">
                <a16:creationId xmlns:a16="http://schemas.microsoft.com/office/drawing/2014/main" id="{8BAD240A-55DD-2007-AF68-83175086C5B7}"/>
              </a:ext>
            </a:extLst>
          </p:cNvPr>
          <p:cNvSpPr>
            <a:spLocks noGrp="1"/>
          </p:cNvSpPr>
          <p:nvPr>
            <p:ph idx="1"/>
          </p:nvPr>
        </p:nvSpPr>
        <p:spPr/>
        <p:txBody>
          <a:bodyPr/>
          <a:lstStyle/>
          <a:p>
            <a:r>
              <a:rPr lang="en-US" dirty="0"/>
              <a:t>Deep and widespread concern about complexity and duplicative regulatory burdens</a:t>
            </a:r>
          </a:p>
          <a:p>
            <a:pPr lvl="1"/>
            <a:r>
              <a:rPr lang="en-US" dirty="0"/>
              <a:t>Reporting</a:t>
            </a:r>
          </a:p>
          <a:p>
            <a:pPr lvl="1"/>
            <a:r>
              <a:rPr lang="en-US" dirty="0"/>
              <a:t>Administrative and compliance burdens</a:t>
            </a:r>
          </a:p>
          <a:p>
            <a:pPr lvl="1"/>
            <a:r>
              <a:rPr lang="en-US" dirty="0"/>
              <a:t>Lack of harmonisation and inconsistency across regulatory landscape</a:t>
            </a:r>
          </a:p>
        </p:txBody>
      </p:sp>
    </p:spTree>
    <p:extLst>
      <p:ext uri="{BB962C8B-B14F-4D97-AF65-F5344CB8AC3E}">
        <p14:creationId xmlns:p14="http://schemas.microsoft.com/office/powerpoint/2010/main" val="3152849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D77-7C06-7AEA-F376-EA7E5FC46CBD}"/>
              </a:ext>
            </a:extLst>
          </p:cNvPr>
          <p:cNvSpPr>
            <a:spLocks noGrp="1"/>
          </p:cNvSpPr>
          <p:nvPr>
            <p:ph type="title"/>
          </p:nvPr>
        </p:nvSpPr>
        <p:spPr/>
        <p:txBody>
          <a:bodyPr>
            <a:normAutofit/>
          </a:bodyPr>
          <a:lstStyle/>
          <a:p>
            <a:r>
              <a:rPr lang="en-US" sz="3600" dirty="0">
                <a:solidFill>
                  <a:schemeClr val="accent1"/>
                </a:solidFill>
              </a:rPr>
              <a:t>Complexity - Summary</a:t>
            </a:r>
          </a:p>
        </p:txBody>
      </p:sp>
      <p:sp>
        <p:nvSpPr>
          <p:cNvPr id="3" name="Content Placeholder 2">
            <a:extLst>
              <a:ext uri="{FF2B5EF4-FFF2-40B4-BE49-F238E27FC236}">
                <a16:creationId xmlns:a16="http://schemas.microsoft.com/office/drawing/2014/main" id="{9B33F844-8EFF-8952-9153-8654ADB50450}"/>
              </a:ext>
            </a:extLst>
          </p:cNvPr>
          <p:cNvSpPr>
            <a:spLocks noGrp="1"/>
          </p:cNvSpPr>
          <p:nvPr>
            <p:ph idx="1"/>
          </p:nvPr>
        </p:nvSpPr>
        <p:spPr/>
        <p:txBody>
          <a:bodyPr/>
          <a:lstStyle/>
          <a:p>
            <a:r>
              <a:rPr lang="en-US" dirty="0"/>
              <a:t>Current system is neither fully national nor fully state-based</a:t>
            </a:r>
          </a:p>
          <a:p>
            <a:pPr lvl="1"/>
            <a:r>
              <a:rPr lang="en-US" dirty="0"/>
              <a:t>Increase in complexity</a:t>
            </a:r>
          </a:p>
          <a:p>
            <a:pPr lvl="1"/>
            <a:r>
              <a:rPr lang="en-US" dirty="0"/>
              <a:t>Equilibrium not reached</a:t>
            </a:r>
          </a:p>
          <a:p>
            <a:pPr lvl="1"/>
            <a:r>
              <a:rPr lang="en-US" dirty="0"/>
              <a:t>But ACNC regime has benefits</a:t>
            </a:r>
          </a:p>
        </p:txBody>
      </p:sp>
    </p:spTree>
    <p:extLst>
      <p:ext uri="{BB962C8B-B14F-4D97-AF65-F5344CB8AC3E}">
        <p14:creationId xmlns:p14="http://schemas.microsoft.com/office/powerpoint/2010/main" val="344079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Overview </a:t>
            </a:r>
            <a:endParaRPr lang="en-AU" dirty="0">
              <a:solidFill>
                <a:schemeClr val="accent1"/>
              </a:solidFill>
            </a:endParaRPr>
          </a:p>
        </p:txBody>
      </p:sp>
      <p:sp>
        <p:nvSpPr>
          <p:cNvPr id="3" name="Content Placeholder 2"/>
          <p:cNvSpPr>
            <a:spLocks noGrp="1"/>
          </p:cNvSpPr>
          <p:nvPr>
            <p:ph idx="1"/>
          </p:nvPr>
        </p:nvSpPr>
        <p:spPr>
          <a:xfrm>
            <a:off x="838200" y="1432193"/>
            <a:ext cx="10515600" cy="5144877"/>
          </a:xfrm>
        </p:spPr>
        <p:txBody>
          <a:bodyPr>
            <a:normAutofit/>
          </a:bodyPr>
          <a:lstStyle/>
          <a:p>
            <a:r>
              <a:rPr lang="en-US" dirty="0"/>
              <a:t>Andrew</a:t>
            </a:r>
            <a:endParaRPr lang="en-AU" dirty="0"/>
          </a:p>
          <a:p>
            <a:pPr lvl="1">
              <a:buFontTx/>
              <a:buChar char="-"/>
            </a:pPr>
            <a:r>
              <a:rPr lang="en-US" dirty="0"/>
              <a:t>Update on ALRC Inquiry</a:t>
            </a:r>
          </a:p>
          <a:p>
            <a:pPr lvl="1">
              <a:buFontTx/>
              <a:buChar char="-"/>
            </a:pPr>
            <a:r>
              <a:rPr lang="en-US" dirty="0"/>
              <a:t>Complexity, coherence and (meaningful) compliance</a:t>
            </a:r>
          </a:p>
          <a:p>
            <a:pPr lvl="1">
              <a:buFontTx/>
              <a:buChar char="-"/>
            </a:pPr>
            <a:r>
              <a:rPr lang="en-US" dirty="0"/>
              <a:t>The legislative framework for corporations and financial services regulation</a:t>
            </a:r>
          </a:p>
          <a:p>
            <a:pPr lvl="1">
              <a:buFontTx/>
              <a:buChar char="-"/>
            </a:pPr>
            <a:r>
              <a:rPr lang="en-US" dirty="0"/>
              <a:t>Potential reform pathways – what use metrics?</a:t>
            </a:r>
          </a:p>
          <a:p>
            <a:r>
              <a:rPr lang="en-US" dirty="0"/>
              <a:t>Rosemary</a:t>
            </a:r>
          </a:p>
          <a:p>
            <a:pPr lvl="1">
              <a:buFontTx/>
              <a:buChar char="-"/>
            </a:pPr>
            <a:r>
              <a:rPr lang="en-AU" dirty="0"/>
              <a:t>Governance and regulation of charities </a:t>
            </a:r>
            <a:r>
              <a:rPr lang="en-US" dirty="0"/>
              <a:t>(ARC project)</a:t>
            </a:r>
          </a:p>
          <a:p>
            <a:pPr lvl="1">
              <a:buFontTx/>
              <a:buChar char="-"/>
            </a:pPr>
            <a:r>
              <a:rPr lang="en-US" dirty="0"/>
              <a:t>Complexity, coherence and (meaningful) compliance</a:t>
            </a:r>
          </a:p>
          <a:p>
            <a:pPr lvl="1">
              <a:buFontTx/>
              <a:buChar char="-"/>
            </a:pPr>
            <a:r>
              <a:rPr lang="en-US" dirty="0"/>
              <a:t>The legislative and regulatory framework</a:t>
            </a:r>
          </a:p>
          <a:p>
            <a:pPr lvl="1">
              <a:buFontTx/>
              <a:buChar char="-"/>
            </a:pPr>
            <a:r>
              <a:rPr lang="en-US" dirty="0"/>
              <a:t>Potential reform pathways</a:t>
            </a:r>
          </a:p>
          <a:p>
            <a:pPr lvl="1">
              <a:buFontTx/>
              <a:buChar char="-"/>
            </a:pPr>
            <a:endParaRPr lang="en-US" dirty="0"/>
          </a:p>
          <a:p>
            <a:pPr>
              <a:buFontTx/>
              <a:buChar char="-"/>
            </a:pPr>
            <a:endParaRPr lang="en-US" dirty="0"/>
          </a:p>
        </p:txBody>
      </p:sp>
    </p:spTree>
    <p:extLst>
      <p:ext uri="{BB962C8B-B14F-4D97-AF65-F5344CB8AC3E}">
        <p14:creationId xmlns:p14="http://schemas.microsoft.com/office/powerpoint/2010/main" val="2071339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C963-FC5F-6FFA-EEC7-99E85466D477}"/>
              </a:ext>
            </a:extLst>
          </p:cNvPr>
          <p:cNvSpPr>
            <a:spLocks noGrp="1"/>
          </p:cNvSpPr>
          <p:nvPr>
            <p:ph type="title"/>
          </p:nvPr>
        </p:nvSpPr>
        <p:spPr/>
        <p:txBody>
          <a:bodyPr>
            <a:normAutofit/>
          </a:bodyPr>
          <a:lstStyle/>
          <a:p>
            <a:r>
              <a:rPr lang="en-US" sz="4000" dirty="0">
                <a:solidFill>
                  <a:schemeClr val="accent1"/>
                </a:solidFill>
              </a:rPr>
              <a:t>Complexity - Solutions</a:t>
            </a:r>
          </a:p>
        </p:txBody>
      </p:sp>
      <p:sp>
        <p:nvSpPr>
          <p:cNvPr id="3" name="Content Placeholder 2">
            <a:extLst>
              <a:ext uri="{FF2B5EF4-FFF2-40B4-BE49-F238E27FC236}">
                <a16:creationId xmlns:a16="http://schemas.microsoft.com/office/drawing/2014/main" id="{6B8BDE8F-9AC4-C2B4-1424-323077757453}"/>
              </a:ext>
            </a:extLst>
          </p:cNvPr>
          <p:cNvSpPr>
            <a:spLocks noGrp="1"/>
          </p:cNvSpPr>
          <p:nvPr>
            <p:ph idx="1"/>
          </p:nvPr>
        </p:nvSpPr>
        <p:spPr/>
        <p:txBody>
          <a:bodyPr/>
          <a:lstStyle/>
          <a:p>
            <a:r>
              <a:rPr lang="en-US" sz="2400" dirty="0"/>
              <a:t>Two key ways</a:t>
            </a:r>
          </a:p>
          <a:p>
            <a:pPr lvl="1"/>
            <a:r>
              <a:rPr lang="en-US" dirty="0"/>
              <a:t>Referral of power</a:t>
            </a:r>
          </a:p>
          <a:p>
            <a:pPr lvl="1"/>
            <a:r>
              <a:rPr lang="en-US" dirty="0"/>
              <a:t>Wind back the ACNC regime in some respects</a:t>
            </a:r>
          </a:p>
          <a:p>
            <a:r>
              <a:rPr lang="en-US" sz="2400" dirty="0"/>
              <a:t>Either way a set of central governance standards would be beneficial</a:t>
            </a:r>
          </a:p>
          <a:p>
            <a:r>
              <a:rPr lang="en-US" sz="2400" dirty="0"/>
              <a:t>Introduction of specialist legal vehicle, Australian Charitable Incorporated Organisation (ACIO)</a:t>
            </a:r>
          </a:p>
        </p:txBody>
      </p:sp>
    </p:spTree>
    <p:extLst>
      <p:ext uri="{BB962C8B-B14F-4D97-AF65-F5344CB8AC3E}">
        <p14:creationId xmlns:p14="http://schemas.microsoft.com/office/powerpoint/2010/main" val="1175869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C40D-B8D5-1B59-7EF8-8670865615FB}"/>
              </a:ext>
            </a:extLst>
          </p:cNvPr>
          <p:cNvSpPr>
            <a:spLocks noGrp="1"/>
          </p:cNvSpPr>
          <p:nvPr>
            <p:ph type="title"/>
          </p:nvPr>
        </p:nvSpPr>
        <p:spPr/>
        <p:txBody>
          <a:bodyPr>
            <a:normAutofit/>
          </a:bodyPr>
          <a:lstStyle/>
          <a:p>
            <a:r>
              <a:rPr lang="en-US" sz="4000" dirty="0">
                <a:solidFill>
                  <a:schemeClr val="accent1"/>
                </a:solidFill>
              </a:rPr>
              <a:t>Solutions: Referral of power</a:t>
            </a:r>
          </a:p>
        </p:txBody>
      </p:sp>
      <p:sp>
        <p:nvSpPr>
          <p:cNvPr id="3" name="Content Placeholder 2">
            <a:extLst>
              <a:ext uri="{FF2B5EF4-FFF2-40B4-BE49-F238E27FC236}">
                <a16:creationId xmlns:a16="http://schemas.microsoft.com/office/drawing/2014/main" id="{09CB7FE9-1683-085C-02E8-CAD1F62AE7E9}"/>
              </a:ext>
            </a:extLst>
          </p:cNvPr>
          <p:cNvSpPr>
            <a:spLocks noGrp="1"/>
          </p:cNvSpPr>
          <p:nvPr>
            <p:ph idx="1"/>
          </p:nvPr>
        </p:nvSpPr>
        <p:spPr/>
        <p:txBody>
          <a:bodyPr/>
          <a:lstStyle/>
          <a:p>
            <a:r>
              <a:rPr lang="en-US" dirty="0"/>
              <a:t>Referral of State power to Commonwealth to facilitate a national regulatory framework for Australian charities overseen by ACNC</a:t>
            </a:r>
          </a:p>
          <a:p>
            <a:pPr lvl="1"/>
            <a:r>
              <a:rPr lang="en-US" dirty="0"/>
              <a:t>Would enable fuller regulatory toolkit</a:t>
            </a:r>
          </a:p>
          <a:p>
            <a:pPr lvl="1"/>
            <a:r>
              <a:rPr lang="en-US" dirty="0"/>
              <a:t>Central governance standards of duties</a:t>
            </a:r>
          </a:p>
          <a:p>
            <a:pPr lvl="1"/>
            <a:r>
              <a:rPr lang="en-US" dirty="0"/>
              <a:t>Introduction of ACIO</a:t>
            </a:r>
          </a:p>
        </p:txBody>
      </p:sp>
    </p:spTree>
    <p:extLst>
      <p:ext uri="{BB962C8B-B14F-4D97-AF65-F5344CB8AC3E}">
        <p14:creationId xmlns:p14="http://schemas.microsoft.com/office/powerpoint/2010/main" val="1851930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58705-EF4E-032A-9386-E8D4C471BF8B}"/>
              </a:ext>
            </a:extLst>
          </p:cNvPr>
          <p:cNvSpPr>
            <a:spLocks noGrp="1"/>
          </p:cNvSpPr>
          <p:nvPr>
            <p:ph type="title"/>
          </p:nvPr>
        </p:nvSpPr>
        <p:spPr>
          <a:xfrm>
            <a:off x="838200" y="365126"/>
            <a:ext cx="7912100" cy="824848"/>
          </a:xfrm>
        </p:spPr>
        <p:txBody>
          <a:bodyPr>
            <a:normAutofit/>
          </a:bodyPr>
          <a:lstStyle/>
          <a:p>
            <a:r>
              <a:rPr lang="en-US" sz="4000" dirty="0">
                <a:solidFill>
                  <a:schemeClr val="accent1"/>
                </a:solidFill>
              </a:rPr>
              <a:t>Solutions: Alternative</a:t>
            </a:r>
          </a:p>
        </p:txBody>
      </p:sp>
      <p:sp>
        <p:nvSpPr>
          <p:cNvPr id="3" name="Content Placeholder 2">
            <a:extLst>
              <a:ext uri="{FF2B5EF4-FFF2-40B4-BE49-F238E27FC236}">
                <a16:creationId xmlns:a16="http://schemas.microsoft.com/office/drawing/2014/main" id="{3135F088-53A4-47A6-FCD6-6A8E042838A2}"/>
              </a:ext>
            </a:extLst>
          </p:cNvPr>
          <p:cNvSpPr>
            <a:spLocks noGrp="1"/>
          </p:cNvSpPr>
          <p:nvPr>
            <p:ph idx="1"/>
          </p:nvPr>
        </p:nvSpPr>
        <p:spPr>
          <a:xfrm>
            <a:off x="838200" y="1189974"/>
            <a:ext cx="10515600" cy="4922727"/>
          </a:xfrm>
        </p:spPr>
        <p:txBody>
          <a:bodyPr>
            <a:normAutofit fontScale="85000" lnSpcReduction="20000"/>
          </a:bodyPr>
          <a:lstStyle/>
          <a:p>
            <a:r>
              <a:rPr lang="en-US" dirty="0"/>
              <a:t>‘Wind back’ some aspects of the current scheme</a:t>
            </a:r>
          </a:p>
          <a:p>
            <a:pPr lvl="1"/>
            <a:r>
              <a:rPr lang="en-US" dirty="0"/>
              <a:t>Reactivate the duties in ss 180-183 and 191-193 Corporations Act and assume compliance by charitable companies</a:t>
            </a:r>
          </a:p>
          <a:p>
            <a:pPr lvl="1"/>
            <a:r>
              <a:rPr lang="en-US" dirty="0"/>
              <a:t>Increase or harmonise duties of responsible persons of charitable incorporated associations and assume compliance</a:t>
            </a:r>
          </a:p>
          <a:p>
            <a:pPr lvl="1"/>
            <a:r>
              <a:rPr lang="en-US" dirty="0"/>
              <a:t>ACNC/ASIC registers</a:t>
            </a:r>
          </a:p>
          <a:p>
            <a:r>
              <a:rPr lang="en-US" dirty="0"/>
              <a:t>Other measures:</a:t>
            </a:r>
          </a:p>
          <a:p>
            <a:pPr lvl="1"/>
            <a:r>
              <a:rPr lang="en-US" dirty="0"/>
              <a:t>Introduction of ACIO</a:t>
            </a:r>
          </a:p>
          <a:p>
            <a:pPr lvl="1"/>
            <a:r>
              <a:rPr lang="en-US" dirty="0"/>
              <a:t>Reconsider Governance Standard 3</a:t>
            </a:r>
          </a:p>
          <a:p>
            <a:pPr lvl="1"/>
            <a:r>
              <a:rPr lang="en-US" dirty="0"/>
              <a:t>Develop central governance standards (next slide) around which other governance duties and requirements could be organized </a:t>
            </a:r>
          </a:p>
          <a:p>
            <a:pPr lvl="1"/>
            <a:r>
              <a:rPr lang="en-US" dirty="0"/>
              <a:t>Introduction of Governance Code not recommended</a:t>
            </a:r>
          </a:p>
          <a:p>
            <a:pPr lvl="1"/>
            <a:r>
              <a:rPr lang="en-US" dirty="0"/>
              <a:t>Reconsider and simplify related party transaction reporting</a:t>
            </a:r>
          </a:p>
          <a:p>
            <a:pPr lvl="1"/>
            <a:r>
              <a:rPr lang="en-US" dirty="0"/>
              <a:t>Further reduce red tape (eg Standard Chart of Accounts)</a:t>
            </a:r>
          </a:p>
          <a:p>
            <a:pPr lvl="1"/>
            <a:r>
              <a:rPr lang="en-US" dirty="0"/>
              <a:t>Guidance and training</a:t>
            </a:r>
          </a:p>
          <a:p>
            <a:pPr lvl="1"/>
            <a:r>
              <a:rPr lang="en-US" dirty="0"/>
              <a:t>ACNC regulatory approach</a:t>
            </a:r>
          </a:p>
          <a:p>
            <a:pPr lvl="1"/>
            <a:endParaRPr lang="en-US" dirty="0"/>
          </a:p>
        </p:txBody>
      </p:sp>
    </p:spTree>
    <p:extLst>
      <p:ext uri="{BB962C8B-B14F-4D97-AF65-F5344CB8AC3E}">
        <p14:creationId xmlns:p14="http://schemas.microsoft.com/office/powerpoint/2010/main" val="1411665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4EA9-79EB-0D73-F2DC-125C3B8C9EA8}"/>
              </a:ext>
            </a:extLst>
          </p:cNvPr>
          <p:cNvSpPr>
            <a:spLocks noGrp="1"/>
          </p:cNvSpPr>
          <p:nvPr>
            <p:ph type="title"/>
          </p:nvPr>
        </p:nvSpPr>
        <p:spPr>
          <a:xfrm>
            <a:off x="838200" y="365125"/>
            <a:ext cx="9170096" cy="1325563"/>
          </a:xfrm>
        </p:spPr>
        <p:txBody>
          <a:bodyPr>
            <a:normAutofit/>
          </a:bodyPr>
          <a:lstStyle/>
          <a:p>
            <a:r>
              <a:rPr lang="en-US" sz="4000" dirty="0">
                <a:solidFill>
                  <a:schemeClr val="accent1"/>
                </a:solidFill>
              </a:rPr>
              <a:t>Solutions: Central governance standards</a:t>
            </a:r>
          </a:p>
        </p:txBody>
      </p:sp>
      <p:sp>
        <p:nvSpPr>
          <p:cNvPr id="3" name="Content Placeholder 2">
            <a:extLst>
              <a:ext uri="{FF2B5EF4-FFF2-40B4-BE49-F238E27FC236}">
                <a16:creationId xmlns:a16="http://schemas.microsoft.com/office/drawing/2014/main" id="{3D2F0317-B980-53C0-185B-915A0ABA33D8}"/>
              </a:ext>
            </a:extLst>
          </p:cNvPr>
          <p:cNvSpPr>
            <a:spLocks noGrp="1"/>
          </p:cNvSpPr>
          <p:nvPr>
            <p:ph idx="1"/>
          </p:nvPr>
        </p:nvSpPr>
        <p:spPr/>
        <p:txBody>
          <a:bodyPr/>
          <a:lstStyle/>
          <a:p>
            <a:r>
              <a:rPr lang="en-US" dirty="0"/>
              <a:t>Core standards corresponding to the central duties of fiduciaries based on a purpose-governance model</a:t>
            </a:r>
          </a:p>
          <a:p>
            <a:pPr lvl="1"/>
            <a:r>
              <a:rPr lang="en-US" dirty="0"/>
              <a:t>Exercise powers in good faith in the way the RP considers would further the charity’s purposes</a:t>
            </a:r>
          </a:p>
          <a:p>
            <a:pPr lvl="1"/>
            <a:r>
              <a:rPr lang="en-US" dirty="0"/>
              <a:t>Act for proper purposes</a:t>
            </a:r>
          </a:p>
          <a:p>
            <a:pPr lvl="1"/>
            <a:r>
              <a:rPr lang="en-US" dirty="0"/>
              <a:t>Avoid or manage unauthorised conflicts of interest and profits from position</a:t>
            </a:r>
          </a:p>
          <a:p>
            <a:pPr lvl="1"/>
            <a:r>
              <a:rPr lang="en-US" dirty="0"/>
              <a:t>Act with care and diligence</a:t>
            </a:r>
          </a:p>
        </p:txBody>
      </p:sp>
    </p:spTree>
    <p:extLst>
      <p:ext uri="{BB962C8B-B14F-4D97-AF65-F5344CB8AC3E}">
        <p14:creationId xmlns:p14="http://schemas.microsoft.com/office/powerpoint/2010/main" val="526571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93E4-104C-E295-81F3-E61A3423556A}"/>
              </a:ext>
            </a:extLst>
          </p:cNvPr>
          <p:cNvSpPr>
            <a:spLocks noGrp="1"/>
          </p:cNvSpPr>
          <p:nvPr>
            <p:ph type="title"/>
          </p:nvPr>
        </p:nvSpPr>
        <p:spPr>
          <a:xfrm>
            <a:off x="838200" y="365125"/>
            <a:ext cx="10034392" cy="1325563"/>
          </a:xfrm>
        </p:spPr>
        <p:txBody>
          <a:bodyPr>
            <a:normAutofit/>
          </a:bodyPr>
          <a:lstStyle/>
          <a:p>
            <a:r>
              <a:rPr lang="en-US" sz="4000" dirty="0">
                <a:solidFill>
                  <a:schemeClr val="accent1"/>
                </a:solidFill>
              </a:rPr>
              <a:t>True nature of complexity</a:t>
            </a:r>
          </a:p>
        </p:txBody>
      </p:sp>
      <p:sp>
        <p:nvSpPr>
          <p:cNvPr id="3" name="Content Placeholder 2">
            <a:extLst>
              <a:ext uri="{FF2B5EF4-FFF2-40B4-BE49-F238E27FC236}">
                <a16:creationId xmlns:a16="http://schemas.microsoft.com/office/drawing/2014/main" id="{93BC0523-90B2-DC79-253E-07E66EDE8274}"/>
              </a:ext>
            </a:extLst>
          </p:cNvPr>
          <p:cNvSpPr>
            <a:spLocks noGrp="1"/>
          </p:cNvSpPr>
          <p:nvPr>
            <p:ph idx="1"/>
          </p:nvPr>
        </p:nvSpPr>
        <p:spPr/>
        <p:txBody>
          <a:bodyPr/>
          <a:lstStyle/>
          <a:p>
            <a:r>
              <a:rPr lang="en-US" dirty="0"/>
              <a:t>Some complexity is necessary to allow for diversity and nuance</a:t>
            </a:r>
          </a:p>
          <a:p>
            <a:r>
              <a:rPr lang="en-US" dirty="0"/>
              <a:t>Necessary complexity v unnecessary complexity</a:t>
            </a:r>
          </a:p>
          <a:p>
            <a:pPr lvl="1"/>
            <a:r>
              <a:rPr lang="en-US" dirty="0"/>
              <a:t>Managing/navigating necessary complexity and reducing unnecessary complexity</a:t>
            </a:r>
          </a:p>
        </p:txBody>
      </p:sp>
    </p:spTree>
    <p:extLst>
      <p:ext uri="{BB962C8B-B14F-4D97-AF65-F5344CB8AC3E}">
        <p14:creationId xmlns:p14="http://schemas.microsoft.com/office/powerpoint/2010/main" val="128992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Calls for reform</a:t>
            </a:r>
          </a:p>
        </p:txBody>
      </p:sp>
      <p:sp>
        <p:nvSpPr>
          <p:cNvPr id="3" name="Content Placeholder 2"/>
          <p:cNvSpPr>
            <a:spLocks noGrp="1"/>
          </p:cNvSpPr>
          <p:nvPr>
            <p:ph idx="1"/>
          </p:nvPr>
        </p:nvSpPr>
        <p:spPr/>
        <p:txBody>
          <a:bodyPr>
            <a:normAutofit fontScale="92500" lnSpcReduction="10000"/>
          </a:bodyPr>
          <a:lstStyle/>
          <a:p>
            <a:pPr marL="0" indent="0">
              <a:buNone/>
            </a:pPr>
            <a:r>
              <a:rPr lang="en-US" i="1" dirty="0"/>
              <a:t>…Avoiding prescriptive ‘black-letter’ law in favour of rules that are drafted simply and more in the form of principles to achieve the desired outcome should reduce avoidance, constant amendment and the considerable interpretative and navigational difficulties that attend the existing model…The clamour for certainty that seems to have attended corporate regulation, and which at least in part has led us to the current state, has not resulted in certainty being achieved. The opposite is true…</a:t>
            </a:r>
          </a:p>
          <a:p>
            <a:pPr marL="0" indent="0">
              <a:buNone/>
            </a:pPr>
            <a:r>
              <a:rPr lang="en-US" sz="2200" dirty="0"/>
              <a:t> - 	Submission to the ALRC</a:t>
            </a:r>
            <a:endParaRPr lang="en-AU" sz="2200" dirty="0"/>
          </a:p>
        </p:txBody>
      </p:sp>
    </p:spTree>
    <p:extLst>
      <p:ext uri="{BB962C8B-B14F-4D97-AF65-F5344CB8AC3E}">
        <p14:creationId xmlns:p14="http://schemas.microsoft.com/office/powerpoint/2010/main" val="195735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Background to the Inquiry</a:t>
            </a:r>
          </a:p>
        </p:txBody>
      </p:sp>
      <p:sp>
        <p:nvSpPr>
          <p:cNvPr id="3" name="Content Placeholder 2"/>
          <p:cNvSpPr>
            <a:spLocks noGrp="1"/>
          </p:cNvSpPr>
          <p:nvPr>
            <p:ph idx="1"/>
          </p:nvPr>
        </p:nvSpPr>
        <p:spPr/>
        <p:txBody>
          <a:bodyPr>
            <a:normAutofit fontScale="92500" lnSpcReduction="20000"/>
          </a:bodyPr>
          <a:lstStyle/>
          <a:p>
            <a:pPr>
              <a:spcAft>
                <a:spcPts val="600"/>
              </a:spcAft>
              <a:buClr>
                <a:srgbClr val="45B97C"/>
              </a:buClr>
            </a:pPr>
            <a:r>
              <a:rPr lang="en-AU" sz="3200" dirty="0"/>
              <a:t>Financial Services Royal Commission</a:t>
            </a:r>
          </a:p>
          <a:p>
            <a:pPr>
              <a:spcAft>
                <a:spcPts val="600"/>
              </a:spcAft>
              <a:buClr>
                <a:srgbClr val="45B97C"/>
              </a:buClr>
            </a:pPr>
            <a:r>
              <a:rPr lang="en-AU" sz="3200" dirty="0"/>
              <a:t>Term of reference: simplifying</a:t>
            </a:r>
            <a:r>
              <a:rPr lang="en-AU" sz="3200" dirty="0">
                <a:solidFill>
                  <a:prstClr val="black"/>
                </a:solidFill>
              </a:rPr>
              <a:t> the law ‘within the context of existing policy settings’:</a:t>
            </a:r>
          </a:p>
          <a:p>
            <a:pPr marL="457200" lvl="1" indent="-457200">
              <a:spcAft>
                <a:spcPts val="300"/>
              </a:spcAft>
              <a:buNone/>
            </a:pPr>
            <a:r>
              <a:rPr lang="en-AU" sz="3200" dirty="0">
                <a:solidFill>
                  <a:srgbClr val="45B97C"/>
                </a:solidFill>
              </a:rPr>
              <a:t>A. </a:t>
            </a:r>
            <a:r>
              <a:rPr lang="en-AU" sz="2800" dirty="0">
                <a:solidFill>
                  <a:prstClr val="black"/>
                </a:solidFill>
              </a:rPr>
              <a:t>The use of definitions in corporations and financial services legislation.</a:t>
            </a:r>
          </a:p>
          <a:p>
            <a:pPr marL="457200" lvl="1" indent="-457200">
              <a:spcAft>
                <a:spcPts val="300"/>
              </a:spcAft>
              <a:buNone/>
            </a:pPr>
            <a:r>
              <a:rPr lang="en-AU" sz="2800" dirty="0">
                <a:solidFill>
                  <a:srgbClr val="45B97C"/>
                </a:solidFill>
              </a:rPr>
              <a:t>B. </a:t>
            </a:r>
            <a:r>
              <a:rPr lang="en-AU" sz="2800" dirty="0">
                <a:solidFill>
                  <a:prstClr val="black"/>
                </a:solidFill>
              </a:rPr>
              <a:t>Regulatory design and the hierarchy of laws.</a:t>
            </a:r>
          </a:p>
          <a:p>
            <a:pPr marL="457200" lvl="1" indent="-457200">
              <a:spcAft>
                <a:spcPts val="300"/>
              </a:spcAft>
              <a:buNone/>
            </a:pPr>
            <a:r>
              <a:rPr lang="en-AU" sz="2800" dirty="0">
                <a:solidFill>
                  <a:srgbClr val="45B97C"/>
                </a:solidFill>
              </a:rPr>
              <a:t>C. </a:t>
            </a:r>
            <a:r>
              <a:rPr lang="en-AU" sz="2800" dirty="0">
                <a:solidFill>
                  <a:prstClr val="black"/>
                </a:solidFill>
              </a:rPr>
              <a:t>How Chapter 7 of the Corporations Act could be reframed or restructured.</a:t>
            </a:r>
          </a:p>
          <a:p>
            <a:endParaRPr lang="en-AU" dirty="0"/>
          </a:p>
          <a:p>
            <a:endParaRPr lang="en-AU" dirty="0"/>
          </a:p>
        </p:txBody>
      </p:sp>
    </p:spTree>
    <p:extLst>
      <p:ext uri="{BB962C8B-B14F-4D97-AF65-F5344CB8AC3E}">
        <p14:creationId xmlns:p14="http://schemas.microsoft.com/office/powerpoint/2010/main" val="57682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099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991381" cy="1325563"/>
          </a:xfrm>
        </p:spPr>
        <p:txBody>
          <a:bodyPr/>
          <a:lstStyle/>
          <a:p>
            <a:r>
              <a:rPr lang="en-US" dirty="0">
                <a:solidFill>
                  <a:schemeClr val="accent1"/>
                </a:solidFill>
              </a:rPr>
              <a:t>Thoughts that have shaped our thoughts</a:t>
            </a:r>
            <a:endParaRPr lang="en-AU" dirty="0">
              <a:solidFill>
                <a:schemeClr val="accent1"/>
              </a:solidFill>
            </a:endParaRPr>
          </a:p>
        </p:txBody>
      </p:sp>
      <p:sp>
        <p:nvSpPr>
          <p:cNvPr id="3" name="Content Placeholder 2"/>
          <p:cNvSpPr>
            <a:spLocks noGrp="1"/>
          </p:cNvSpPr>
          <p:nvPr>
            <p:ph idx="1"/>
          </p:nvPr>
        </p:nvSpPr>
        <p:spPr>
          <a:xfrm>
            <a:off x="838200" y="1825624"/>
            <a:ext cx="10515600" cy="4420939"/>
          </a:xfrm>
        </p:spPr>
        <p:txBody>
          <a:bodyPr>
            <a:normAutofit fontScale="85000" lnSpcReduction="20000"/>
          </a:bodyPr>
          <a:lstStyle/>
          <a:p>
            <a:pPr marL="457200" algn="just">
              <a:spcAft>
                <a:spcPts val="0"/>
              </a:spcAft>
            </a:pPr>
            <a:r>
              <a:rPr lang="en-AU" dirty="0">
                <a:latin typeface="Times New Roman" panose="02020603050405020304" pitchFamily="18" charset="0"/>
                <a:ea typeface="Calibri" panose="020F0502020204030204" pitchFamily="34" charset="0"/>
                <a:cs typeface="Times New Roman (Body CS)"/>
              </a:rPr>
              <a:t>The distinction between complexity and complicatedness:</a:t>
            </a:r>
          </a:p>
          <a:p>
            <a:pPr indent="0" algn="just">
              <a:spcAft>
                <a:spcPts val="0"/>
              </a:spcAft>
              <a:buNone/>
            </a:pPr>
            <a:endParaRPr lang="en-AU" dirty="0">
              <a:latin typeface="Times New Roman" panose="02020603050405020304" pitchFamily="18" charset="0"/>
              <a:ea typeface="Calibri" panose="020F0502020204030204" pitchFamily="34" charset="0"/>
              <a:cs typeface="Times New Roman (Body CS)"/>
            </a:endParaRPr>
          </a:p>
          <a:p>
            <a:pPr indent="0" algn="just">
              <a:spcAft>
                <a:spcPts val="0"/>
              </a:spcAft>
              <a:buNone/>
            </a:pPr>
            <a:r>
              <a:rPr lang="en-AU" sz="2600" i="1" dirty="0">
                <a:latin typeface="Times New Roman" panose="02020603050405020304" pitchFamily="18" charset="0"/>
                <a:ea typeface="Calibri" panose="020F0502020204030204" pitchFamily="34" charset="0"/>
                <a:cs typeface="Times New Roman (Body CS)"/>
              </a:rPr>
              <a:t>…being complex is not the same thing as being complicated…A complicated rule or set of rules…can be analysed, parsed, broken down into its component parts and then reassembled, perhaps even represented in a flow chart of the type ‘if A then B, if not-A then C (and so on)’…Complexity resists this type of approach. The dynamic interconnections and the moving parts that comprise a complex system cannot be reduced to the linear logic of a summary or a flow chart. For the most part, when we seek to simplify rules, we are addressing their complicatedness, not the overall complexity of which they are a part…Put another way, an uncomplicated set of rules may still be part of a complex system.</a:t>
            </a:r>
          </a:p>
          <a:p>
            <a:pPr indent="0" algn="just">
              <a:spcAft>
                <a:spcPts val="0"/>
              </a:spcAft>
              <a:buNone/>
            </a:pPr>
            <a:endParaRPr lang="en-AU" sz="2600" i="1" dirty="0">
              <a:latin typeface="Times New Roman" panose="02020603050405020304" pitchFamily="18" charset="0"/>
              <a:ea typeface="Calibri" panose="020F0502020204030204" pitchFamily="34" charset="0"/>
              <a:cs typeface="Times New Roman (Body CS)"/>
            </a:endParaRPr>
          </a:p>
          <a:p>
            <a:pPr lvl="1" indent="0" algn="just">
              <a:buNone/>
            </a:pPr>
            <a:r>
              <a:rPr lang="en-US" sz="2200" dirty="0">
                <a:latin typeface="Times New Roman" panose="02020603050405020304" pitchFamily="18" charset="0"/>
              </a:rPr>
              <a:t>- </a:t>
            </a:r>
            <a:r>
              <a:rPr lang="en-AU" sz="2200" dirty="0">
                <a:latin typeface="Times New Roman" panose="02020603050405020304" pitchFamily="18" charset="0"/>
              </a:rPr>
              <a:t>Stephen Bottomley, ‘The Complexity of Corporate Law’ (2022) 44(3) </a:t>
            </a:r>
            <a:r>
              <a:rPr lang="en-AU" sz="2200" i="1" dirty="0">
                <a:latin typeface="Times New Roman" panose="02020603050405020304" pitchFamily="18" charset="0"/>
              </a:rPr>
              <a:t>Sydney Law Review </a:t>
            </a:r>
            <a:r>
              <a:rPr lang="en-AU" sz="2200" dirty="0">
                <a:latin typeface="Times New Roman" panose="02020603050405020304" pitchFamily="18" charset="0"/>
              </a:rPr>
              <a:t>415, 431</a:t>
            </a:r>
          </a:p>
          <a:p>
            <a:pPr lvl="1" indent="0" algn="just">
              <a:buNone/>
            </a:pPr>
            <a:endParaRPr lang="en-AU" sz="2200" dirty="0"/>
          </a:p>
          <a:p>
            <a:endParaRPr lang="en-AU" dirty="0"/>
          </a:p>
        </p:txBody>
      </p:sp>
    </p:spTree>
    <p:extLst>
      <p:ext uri="{BB962C8B-B14F-4D97-AF65-F5344CB8AC3E}">
        <p14:creationId xmlns:p14="http://schemas.microsoft.com/office/powerpoint/2010/main" val="408806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991381" cy="1325563"/>
          </a:xfrm>
        </p:spPr>
        <p:txBody>
          <a:bodyPr/>
          <a:lstStyle/>
          <a:p>
            <a:r>
              <a:rPr lang="en-US" dirty="0">
                <a:solidFill>
                  <a:schemeClr val="accent1"/>
                </a:solidFill>
              </a:rPr>
              <a:t>Thoughts that have shaped our thoughts</a:t>
            </a:r>
            <a:endParaRPr lang="en-AU" dirty="0">
              <a:solidFill>
                <a:schemeClr val="accent1"/>
              </a:solidFill>
            </a:endParaRPr>
          </a:p>
        </p:txBody>
      </p:sp>
      <p:sp>
        <p:nvSpPr>
          <p:cNvPr id="3" name="Content Placeholder 2"/>
          <p:cNvSpPr>
            <a:spLocks noGrp="1"/>
          </p:cNvSpPr>
          <p:nvPr>
            <p:ph idx="1"/>
          </p:nvPr>
        </p:nvSpPr>
        <p:spPr>
          <a:xfrm>
            <a:off x="838200" y="1825624"/>
            <a:ext cx="10515600" cy="4420939"/>
          </a:xfrm>
        </p:spPr>
        <p:txBody>
          <a:bodyPr>
            <a:normAutofit fontScale="77500" lnSpcReduction="20000"/>
          </a:bodyPr>
          <a:lstStyle/>
          <a:p>
            <a:pPr marL="457200" algn="just">
              <a:spcAft>
                <a:spcPts val="0"/>
              </a:spcAft>
            </a:pPr>
            <a:r>
              <a:rPr lang="en-AU" dirty="0">
                <a:latin typeface="Times New Roman" panose="02020603050405020304" pitchFamily="18" charset="0"/>
                <a:ea typeface="Calibri" panose="020F0502020204030204" pitchFamily="34" charset="0"/>
                <a:cs typeface="Times New Roman (Body CS)"/>
              </a:rPr>
              <a:t>The need for caution in relation to the use of metrics:</a:t>
            </a:r>
          </a:p>
          <a:p>
            <a:pPr indent="0" algn="just">
              <a:spcAft>
                <a:spcPts val="0"/>
              </a:spcAft>
              <a:buNone/>
            </a:pPr>
            <a:r>
              <a:rPr lang="en-AU" sz="2600" i="1" dirty="0">
                <a:latin typeface="Times New Roman" panose="02020603050405020304" pitchFamily="18" charset="0"/>
                <a:ea typeface="Calibri" panose="020F0502020204030204" pitchFamily="34" charset="0"/>
                <a:cs typeface="Times New Roman (Body CS)"/>
              </a:rPr>
              <a:t>It is possible to identify certain factors within the system that are likely to contribute to greater (or reduced) complexity, but we cannot determine the extent to which systemic complexity will change if those factors are addressed. This observation is relevant to the current ALRC inquiry which, in its first Interim Report…presents a detailed empirical analysis of legislative complexity in the Corporations Act, based on a number of metrics, defined as ‘potential quantitative measures of the complexity of a legislative feature’. All these things are measurable, and have the potential to add to difficulty in using the legislation (noting that there is a range of users). But whether they can be used as levers to reduce complexity is a different question. Caution must be exercised in constructing elaborate metric analyses of complexity, as appears to be the case in the ALRC Interim Report A, lest this lead to overly optimistic diagnoses about the possibility of reducing systemic complexity as opposed to complicatedness.</a:t>
            </a:r>
          </a:p>
          <a:p>
            <a:pPr indent="0" algn="just">
              <a:spcAft>
                <a:spcPts val="0"/>
              </a:spcAft>
              <a:buNone/>
            </a:pPr>
            <a:endParaRPr lang="en-AU" sz="2600" i="1" dirty="0">
              <a:latin typeface="Times New Roman" panose="02020603050405020304" pitchFamily="18" charset="0"/>
              <a:ea typeface="Calibri" panose="020F0502020204030204" pitchFamily="34" charset="0"/>
              <a:cs typeface="Times New Roman (Body CS)"/>
            </a:endParaRPr>
          </a:p>
          <a:p>
            <a:pPr lvl="1" indent="0" algn="just">
              <a:buNone/>
            </a:pPr>
            <a:r>
              <a:rPr lang="en-US" sz="2200" dirty="0">
                <a:latin typeface="Times New Roman" panose="02020603050405020304" pitchFamily="18" charset="0"/>
              </a:rPr>
              <a:t>- </a:t>
            </a:r>
            <a:r>
              <a:rPr lang="en-AU" sz="2200" dirty="0">
                <a:latin typeface="Times New Roman" panose="02020603050405020304" pitchFamily="18" charset="0"/>
              </a:rPr>
              <a:t>Stephen Bottomley, ‘The Complexity of Corporate Law’ (2022) 44(3) </a:t>
            </a:r>
            <a:r>
              <a:rPr lang="en-AU" sz="2200" i="1" dirty="0">
                <a:latin typeface="Times New Roman" panose="02020603050405020304" pitchFamily="18" charset="0"/>
              </a:rPr>
              <a:t>Sydney Law Review </a:t>
            </a:r>
            <a:r>
              <a:rPr lang="en-AU" sz="2200" dirty="0">
                <a:latin typeface="Times New Roman" panose="02020603050405020304" pitchFamily="18" charset="0"/>
              </a:rPr>
              <a:t>415, 435</a:t>
            </a:r>
          </a:p>
          <a:p>
            <a:pPr lvl="1" indent="0" algn="just">
              <a:buNone/>
            </a:pPr>
            <a:endParaRPr lang="en-AU" sz="2200" dirty="0"/>
          </a:p>
          <a:p>
            <a:endParaRPr lang="en-AU" dirty="0"/>
          </a:p>
        </p:txBody>
      </p:sp>
    </p:spTree>
    <p:extLst>
      <p:ext uri="{BB962C8B-B14F-4D97-AF65-F5344CB8AC3E}">
        <p14:creationId xmlns:p14="http://schemas.microsoft.com/office/powerpoint/2010/main" val="770463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991381" cy="1325563"/>
          </a:xfrm>
        </p:spPr>
        <p:txBody>
          <a:bodyPr/>
          <a:lstStyle/>
          <a:p>
            <a:r>
              <a:rPr lang="en-US" dirty="0">
                <a:solidFill>
                  <a:schemeClr val="accent1"/>
                </a:solidFill>
              </a:rPr>
              <a:t>Thoughts that have shaped our thoughts</a:t>
            </a:r>
            <a:endParaRPr lang="en-AU" dirty="0">
              <a:solidFill>
                <a:schemeClr val="accent1"/>
              </a:solidFill>
            </a:endParaRPr>
          </a:p>
        </p:txBody>
      </p:sp>
      <p:sp>
        <p:nvSpPr>
          <p:cNvPr id="3" name="Content Placeholder 2"/>
          <p:cNvSpPr>
            <a:spLocks noGrp="1"/>
          </p:cNvSpPr>
          <p:nvPr>
            <p:ph idx="1"/>
          </p:nvPr>
        </p:nvSpPr>
        <p:spPr>
          <a:xfrm>
            <a:off x="838200" y="1825624"/>
            <a:ext cx="10515600" cy="4420939"/>
          </a:xfrm>
        </p:spPr>
        <p:txBody>
          <a:bodyPr>
            <a:normAutofit fontScale="92500" lnSpcReduction="20000"/>
          </a:bodyPr>
          <a:lstStyle/>
          <a:p>
            <a:pPr marL="457200" algn="just">
              <a:spcAft>
                <a:spcPts val="0"/>
              </a:spcAft>
            </a:pPr>
            <a:r>
              <a:rPr lang="en-AU" dirty="0">
                <a:latin typeface="Times New Roman" panose="02020603050405020304" pitchFamily="18" charset="0"/>
                <a:ea typeface="Calibri" panose="020F0502020204030204" pitchFamily="34" charset="0"/>
                <a:cs typeface="Times New Roman (Body CS)"/>
              </a:rPr>
              <a:t>The relevance of ‘users’:</a:t>
            </a:r>
          </a:p>
          <a:p>
            <a:pPr indent="0" algn="just">
              <a:spcAft>
                <a:spcPts val="0"/>
              </a:spcAft>
              <a:buNone/>
            </a:pPr>
            <a:endParaRPr lang="en-AU" dirty="0">
              <a:latin typeface="Times New Roman" panose="02020603050405020304" pitchFamily="18" charset="0"/>
              <a:ea typeface="Calibri" panose="020F0502020204030204" pitchFamily="34" charset="0"/>
              <a:cs typeface="Times New Roman (Body CS)"/>
            </a:endParaRPr>
          </a:p>
          <a:p>
            <a:pPr indent="0" algn="just">
              <a:spcAft>
                <a:spcPts val="0"/>
              </a:spcAft>
              <a:buNone/>
            </a:pPr>
            <a:r>
              <a:rPr lang="en-AU" sz="2600" i="1" dirty="0">
                <a:latin typeface="Times New Roman" panose="02020603050405020304" pitchFamily="18" charset="0"/>
                <a:ea typeface="Calibri" panose="020F0502020204030204" pitchFamily="34" charset="0"/>
                <a:cs typeface="Times New Roman (Body CS)"/>
              </a:rPr>
              <a:t>In short, corporate law is not ‘user-centric’…The difficulty with trying to achieve comprehensibility is that the Act has no single category of ‘user’; indeed, that term is ambiguous. Does it refer only to those to whom the rules are intended to apply, or does it also include those who have the job of enforcing, interpreting, applying or giving professional advice about those rules? There have long been arguments that at least some aspects of corporate legislation should be drafted specifically for the user audience of professionals and experts from whom investors and business people seek advice. </a:t>
            </a:r>
          </a:p>
          <a:p>
            <a:pPr indent="0" algn="just">
              <a:spcAft>
                <a:spcPts val="0"/>
              </a:spcAft>
              <a:buNone/>
            </a:pPr>
            <a:endParaRPr lang="en-AU" sz="2600" i="1" dirty="0">
              <a:latin typeface="Times New Roman" panose="02020603050405020304" pitchFamily="18" charset="0"/>
              <a:ea typeface="Calibri" panose="020F0502020204030204" pitchFamily="34" charset="0"/>
              <a:cs typeface="Times New Roman (Body CS)"/>
            </a:endParaRPr>
          </a:p>
          <a:p>
            <a:pPr lvl="1" indent="0" algn="just">
              <a:buNone/>
            </a:pPr>
            <a:r>
              <a:rPr lang="en-US" sz="2200" dirty="0">
                <a:latin typeface="Times New Roman" panose="02020603050405020304" pitchFamily="18" charset="0"/>
              </a:rPr>
              <a:t>- </a:t>
            </a:r>
            <a:r>
              <a:rPr lang="en-AU" sz="2200" dirty="0">
                <a:latin typeface="Times New Roman" panose="02020603050405020304" pitchFamily="18" charset="0"/>
              </a:rPr>
              <a:t>Stephen Bottomley, ‘Corporate law, complexity and cartography’ (2020) 35 </a:t>
            </a:r>
            <a:r>
              <a:rPr lang="en-AU" sz="2200" i="1" dirty="0">
                <a:latin typeface="Times New Roman" panose="02020603050405020304" pitchFamily="18" charset="0"/>
              </a:rPr>
              <a:t>Australian Journal of Corporate Law</a:t>
            </a:r>
            <a:r>
              <a:rPr lang="en-AU" sz="2200" dirty="0">
                <a:latin typeface="Times New Roman" panose="02020603050405020304" pitchFamily="18" charset="0"/>
              </a:rPr>
              <a:t> 142, 159</a:t>
            </a:r>
          </a:p>
          <a:p>
            <a:pPr lvl="1" indent="0" algn="just">
              <a:buNone/>
            </a:pPr>
            <a:endParaRPr lang="en-AU" sz="2200" dirty="0">
              <a:latin typeface="Times New Roman" panose="02020603050405020304" pitchFamily="18" charset="0"/>
            </a:endParaRPr>
          </a:p>
          <a:p>
            <a:pPr lvl="1" indent="0" algn="just">
              <a:buNone/>
            </a:pPr>
            <a:endParaRPr lang="en-AU" sz="2200" dirty="0"/>
          </a:p>
          <a:p>
            <a:endParaRPr lang="en-AU" dirty="0"/>
          </a:p>
        </p:txBody>
      </p:sp>
    </p:spTree>
    <p:extLst>
      <p:ext uri="{BB962C8B-B14F-4D97-AF65-F5344CB8AC3E}">
        <p14:creationId xmlns:p14="http://schemas.microsoft.com/office/powerpoint/2010/main" val="408891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991381" cy="1325563"/>
          </a:xfrm>
        </p:spPr>
        <p:txBody>
          <a:bodyPr/>
          <a:lstStyle/>
          <a:p>
            <a:r>
              <a:rPr lang="en-US" dirty="0">
                <a:solidFill>
                  <a:schemeClr val="accent1"/>
                </a:solidFill>
              </a:rPr>
              <a:t>Thoughts that have shaped our thoughts</a:t>
            </a:r>
            <a:endParaRPr lang="en-AU" dirty="0">
              <a:solidFill>
                <a:schemeClr val="accent1"/>
              </a:solidFill>
            </a:endParaRPr>
          </a:p>
        </p:txBody>
      </p:sp>
      <p:sp>
        <p:nvSpPr>
          <p:cNvPr id="3" name="Content Placeholder 2"/>
          <p:cNvSpPr>
            <a:spLocks noGrp="1"/>
          </p:cNvSpPr>
          <p:nvPr>
            <p:ph idx="1"/>
          </p:nvPr>
        </p:nvSpPr>
        <p:spPr>
          <a:xfrm>
            <a:off x="838200" y="1825624"/>
            <a:ext cx="10515600" cy="4420939"/>
          </a:xfrm>
        </p:spPr>
        <p:txBody>
          <a:bodyPr>
            <a:normAutofit/>
          </a:bodyPr>
          <a:lstStyle/>
          <a:p>
            <a:pPr marL="457200" algn="just">
              <a:spcAft>
                <a:spcPts val="0"/>
              </a:spcAft>
            </a:pPr>
            <a:r>
              <a:rPr lang="en-AU" dirty="0">
                <a:latin typeface="Times New Roman" panose="02020603050405020304" pitchFamily="18" charset="0"/>
                <a:ea typeface="Calibri" panose="020F0502020204030204" pitchFamily="34" charset="0"/>
                <a:cs typeface="Times New Roman (Body CS)"/>
              </a:rPr>
              <a:t>The causes of a lack of clarity:</a:t>
            </a:r>
          </a:p>
          <a:p>
            <a:pPr indent="0" algn="just">
              <a:spcAft>
                <a:spcPts val="0"/>
              </a:spcAft>
              <a:buNone/>
            </a:pPr>
            <a:endParaRPr lang="en-AU" dirty="0">
              <a:latin typeface="Times New Roman" panose="02020603050405020304" pitchFamily="18" charset="0"/>
              <a:ea typeface="Calibri" panose="020F0502020204030204" pitchFamily="34" charset="0"/>
              <a:cs typeface="Times New Roman (Body CS)"/>
            </a:endParaRPr>
          </a:p>
          <a:p>
            <a:pPr indent="0" algn="just">
              <a:spcAft>
                <a:spcPts val="0"/>
              </a:spcAft>
              <a:buNone/>
            </a:pPr>
            <a:r>
              <a:rPr lang="en-AU" sz="2600" i="1" dirty="0">
                <a:latin typeface="Times New Roman" panose="02020603050405020304" pitchFamily="18" charset="0"/>
                <a:ea typeface="Calibri" panose="020F0502020204030204" pitchFamily="34" charset="0"/>
                <a:cs typeface="Times New Roman (Body CS)"/>
              </a:rPr>
              <a:t>‘A cost of increasingly complex legislation can be decreasing clarity. A lack of clarity in legislation results from a failure to effectively communicate the policies, purposes and concepts of legal rules.</a:t>
            </a:r>
          </a:p>
          <a:p>
            <a:pPr indent="0" algn="just">
              <a:spcAft>
                <a:spcPts val="0"/>
              </a:spcAft>
              <a:buNone/>
            </a:pPr>
            <a:endParaRPr lang="en-AU" sz="2600" i="1" dirty="0">
              <a:latin typeface="Times New Roman" panose="02020603050405020304" pitchFamily="18" charset="0"/>
              <a:ea typeface="Calibri" panose="020F0502020204030204" pitchFamily="34" charset="0"/>
              <a:cs typeface="Times New Roman (Body CS)"/>
            </a:endParaRPr>
          </a:p>
          <a:p>
            <a:pPr lvl="1" indent="0" algn="just">
              <a:buNone/>
            </a:pPr>
            <a:r>
              <a:rPr lang="en-US" sz="2200" dirty="0">
                <a:latin typeface="Times New Roman" panose="02020603050405020304" pitchFamily="18" charset="0"/>
              </a:rPr>
              <a:t>- </a:t>
            </a:r>
            <a:r>
              <a:rPr lang="en-AU" sz="2200" dirty="0">
                <a:latin typeface="Times New Roman" panose="02020603050405020304" pitchFamily="18" charset="0"/>
              </a:rPr>
              <a:t>Hui Xian Chia and Ian Ramsay, ‘Section 1322 as a Response to the Complexity of the Corporations Act 2001 (Cth)’ (2015) 33(6) </a:t>
            </a:r>
            <a:r>
              <a:rPr lang="en-AU" sz="2200" i="1" dirty="0">
                <a:latin typeface="Times New Roman" panose="02020603050405020304" pitchFamily="18" charset="0"/>
              </a:rPr>
              <a:t>Company and Securities Law Journal </a:t>
            </a:r>
            <a:r>
              <a:rPr lang="en-AU" sz="2200" dirty="0">
                <a:latin typeface="Times New Roman" panose="02020603050405020304" pitchFamily="18" charset="0"/>
              </a:rPr>
              <a:t>389, 393</a:t>
            </a:r>
          </a:p>
          <a:p>
            <a:pPr lvl="1" indent="0" algn="just">
              <a:buNone/>
            </a:pPr>
            <a:endParaRPr lang="en-AU" sz="2200" dirty="0">
              <a:latin typeface="Times New Roman" panose="02020603050405020304" pitchFamily="18" charset="0"/>
            </a:endParaRPr>
          </a:p>
          <a:p>
            <a:pPr lvl="1" indent="0" algn="just">
              <a:buNone/>
            </a:pPr>
            <a:endParaRPr lang="en-AU" sz="2200" dirty="0">
              <a:latin typeface="Times New Roman" panose="02020603050405020304" pitchFamily="18" charset="0"/>
            </a:endParaRPr>
          </a:p>
          <a:p>
            <a:pPr lvl="1" indent="0" algn="just">
              <a:buNone/>
            </a:pPr>
            <a:endParaRPr lang="en-AU" sz="2200" dirty="0"/>
          </a:p>
          <a:p>
            <a:endParaRPr lang="en-AU" dirty="0"/>
          </a:p>
        </p:txBody>
      </p:sp>
    </p:spTree>
    <p:extLst>
      <p:ext uri="{BB962C8B-B14F-4D97-AF65-F5344CB8AC3E}">
        <p14:creationId xmlns:p14="http://schemas.microsoft.com/office/powerpoint/2010/main" val="1772514445"/>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RC Corporate Crime Presentation" id="{8E06B4D2-6F94-4B4F-80E9-D269AD79A3A5}" vid="{3E66DA51-D10B-B54E-8C5C-BEA9200C29BE}"/>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RC Corporate Crime Presentation" id="{8E06B4D2-6F94-4B4F-80E9-D269AD79A3A5}" vid="{1B8EB6AE-8B7B-574C-869E-B5F0E803C950}"/>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RC Corporate Crime Presentation" id="{8E06B4D2-6F94-4B4F-80E9-D269AD79A3A5}" vid="{1B8EB6AE-8B7B-574C-869E-B5F0E803C950}"/>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RC Corporate Crime Presentation" id="{8E06B4D2-6F94-4B4F-80E9-D269AD79A3A5}" vid="{ABDC9941-7155-E141-824A-27072B06E12F}"/>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RC Corporate Crime Presentation" id="{8E06B4D2-6F94-4B4F-80E9-D269AD79A3A5}" vid="{658594BC-CAB6-3C4A-8EB5-282492D60BC3}"/>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RC Corporate Crime Presentation" id="{8E06B4D2-6F94-4B4F-80E9-D269AD79A3A5}" vid="{C36CE8BD-3FF9-B247-92A1-F0CAA0DB74A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FC55D1DEF7304887BCBD38D5C81F8F" ma:contentTypeVersion="13" ma:contentTypeDescription="Create a new document." ma:contentTypeScope="" ma:versionID="4f949d0a676e579f9a59de49897185b7">
  <xsd:schema xmlns:xsd="http://www.w3.org/2001/XMLSchema" xmlns:xs="http://www.w3.org/2001/XMLSchema" xmlns:p="http://schemas.microsoft.com/office/2006/metadata/properties" xmlns:ns3="96bed17c-f498-4707-b12a-aaf38ffc252e" xmlns:ns4="b8d4f493-1f15-40ec-a50c-fb334238712c" targetNamespace="http://schemas.microsoft.com/office/2006/metadata/properties" ma:root="true" ma:fieldsID="cb45aec78819a221c80ce7a61c452d75" ns3:_="" ns4:_="">
    <xsd:import namespace="96bed17c-f498-4707-b12a-aaf38ffc252e"/>
    <xsd:import namespace="b8d4f493-1f15-40ec-a50c-fb334238712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ed17c-f498-4707-b12a-aaf38ffc252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d4f493-1f15-40ec-a50c-fb334238712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8E8665-8871-4A0B-A8B5-3577DE773C32}">
  <ds:schemaRefs>
    <ds:schemaRef ds:uri="http://schemas.microsoft.com/sharepoint/v3/contenttype/forms"/>
  </ds:schemaRefs>
</ds:datastoreItem>
</file>

<file path=customXml/itemProps2.xml><?xml version="1.0" encoding="utf-8"?>
<ds:datastoreItem xmlns:ds="http://schemas.openxmlformats.org/officeDocument/2006/customXml" ds:itemID="{5688E525-912D-4836-A491-A311D651B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bed17c-f498-4707-b12a-aaf38ffc252e"/>
    <ds:schemaRef ds:uri="b8d4f493-1f15-40ec-a50c-fb33423871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6B3E26-6745-484E-9AF5-AEE77CF21BA8}">
  <ds:schemaRefs>
    <ds:schemaRef ds:uri="96bed17c-f498-4707-b12a-aaf38ffc252e"/>
    <ds:schemaRef ds:uri="http://purl.org/dc/terms/"/>
    <ds:schemaRef ds:uri="http://schemas.openxmlformats.org/package/2006/metadata/core-properties"/>
    <ds:schemaRef ds:uri="b8d4f493-1f15-40ec-a50c-fb334238712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ALRC Corporate Crime Presentation</Template>
  <TotalTime>4306</TotalTime>
  <Words>1880</Words>
  <Application>Microsoft Office PowerPoint</Application>
  <PresentationFormat>Widescreen</PresentationFormat>
  <Paragraphs>154</Paragraphs>
  <Slides>24</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24</vt:i4>
      </vt:variant>
    </vt:vector>
  </HeadingPairs>
  <TitlesOfParts>
    <vt:vector size="34" baseType="lpstr">
      <vt:lpstr>Arial</vt:lpstr>
      <vt:lpstr>Calibri</vt:lpstr>
      <vt:lpstr>Calibri Light</vt:lpstr>
      <vt:lpstr>Times New Roman</vt:lpstr>
      <vt:lpstr>3_Office Theme</vt:lpstr>
      <vt:lpstr>2_Office Theme</vt:lpstr>
      <vt:lpstr>5_Office Theme</vt:lpstr>
      <vt:lpstr>7_Office Theme</vt:lpstr>
      <vt:lpstr>4_Office Theme</vt:lpstr>
      <vt:lpstr>6_Office Theme</vt:lpstr>
      <vt:lpstr>Corporations, Financial Services and Charities – Regulatory Complexity and Coherence</vt:lpstr>
      <vt:lpstr>Overview </vt:lpstr>
      <vt:lpstr>Calls for reform</vt:lpstr>
      <vt:lpstr>Background to the Inquiry</vt:lpstr>
      <vt:lpstr>PowerPoint Presentation</vt:lpstr>
      <vt:lpstr>Thoughts that have shaped our thoughts</vt:lpstr>
      <vt:lpstr>Thoughts that have shaped our thoughts</vt:lpstr>
      <vt:lpstr>Thoughts that have shaped our thoughts</vt:lpstr>
      <vt:lpstr>Thoughts that have shaped our thoughts</vt:lpstr>
      <vt:lpstr>Our thoughts</vt:lpstr>
      <vt:lpstr>Metrics of (potential) complexity </vt:lpstr>
      <vt:lpstr>Complexity, coherence, and compliance</vt:lpstr>
      <vt:lpstr>Final thought</vt:lpstr>
      <vt:lpstr>Governance and Regulation of Charities: Context</vt:lpstr>
      <vt:lpstr>Causes of complexity - Governance</vt:lpstr>
      <vt:lpstr>Complexity and incoherence - Governance</vt:lpstr>
      <vt:lpstr>Complexity - Regulation</vt:lpstr>
      <vt:lpstr>Complexity – Reporting and Administration</vt:lpstr>
      <vt:lpstr>Complexity - Summary</vt:lpstr>
      <vt:lpstr>Complexity - Solutions</vt:lpstr>
      <vt:lpstr>Solutions: Referral of power</vt:lpstr>
      <vt:lpstr>Solutions: Alternative</vt:lpstr>
      <vt:lpstr>Solutions: Central governance standards</vt:lpstr>
      <vt:lpstr>True nature of complexity</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User011</dc:creator>
  <cp:lastModifiedBy>Andrew Godwin</cp:lastModifiedBy>
  <cp:revision>281</cp:revision>
  <cp:lastPrinted>2021-07-19T02:17:06Z</cp:lastPrinted>
  <dcterms:created xsi:type="dcterms:W3CDTF">2020-09-22T02:54:44Z</dcterms:created>
  <dcterms:modified xsi:type="dcterms:W3CDTF">2023-02-05T20:51:07Z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0x01010053FC55D1DEF7304887BCBD38D5C81F8F</vt:lpwstr>
  </property>
</Properties>
</file>